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36"/>
  </p:notesMasterIdLst>
  <p:sldIdLst>
    <p:sldId id="579" r:id="rId3"/>
    <p:sldId id="479" r:id="rId4"/>
    <p:sldId id="568" r:id="rId5"/>
    <p:sldId id="574" r:id="rId6"/>
    <p:sldId id="564" r:id="rId7"/>
    <p:sldId id="590" r:id="rId8"/>
    <p:sldId id="333" r:id="rId9"/>
    <p:sldId id="506" r:id="rId10"/>
    <p:sldId id="628" r:id="rId11"/>
    <p:sldId id="573" r:id="rId12"/>
    <p:sldId id="314" r:id="rId13"/>
    <p:sldId id="278" r:id="rId14"/>
    <p:sldId id="457" r:id="rId15"/>
    <p:sldId id="631" r:id="rId16"/>
    <p:sldId id="545" r:id="rId17"/>
    <p:sldId id="570" r:id="rId18"/>
    <p:sldId id="625" r:id="rId19"/>
    <p:sldId id="609" r:id="rId20"/>
    <p:sldId id="276" r:id="rId21"/>
    <p:sldId id="575" r:id="rId22"/>
    <p:sldId id="565" r:id="rId23"/>
    <p:sldId id="285" r:id="rId24"/>
    <p:sldId id="621" r:id="rId25"/>
    <p:sldId id="287" r:id="rId26"/>
    <p:sldId id="558" r:id="rId27"/>
    <p:sldId id="556" r:id="rId28"/>
    <p:sldId id="566" r:id="rId29"/>
    <p:sldId id="277" r:id="rId30"/>
    <p:sldId id="269" r:id="rId31"/>
    <p:sldId id="623" r:id="rId32"/>
    <p:sldId id="604" r:id="rId33"/>
    <p:sldId id="560" r:id="rId34"/>
    <p:sldId id="630" r:id="rId35"/>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4" autoAdjust="0"/>
    <p:restoredTop sz="93969" autoAdjust="0"/>
  </p:normalViewPr>
  <p:slideViewPr>
    <p:cSldViewPr>
      <p:cViewPr varScale="1">
        <p:scale>
          <a:sx n="111" d="100"/>
          <a:sy n="111" d="100"/>
        </p:scale>
        <p:origin x="1554" y="9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646EF0-CEED-4A83-9923-C4E64B22671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BFFCC56E-49F4-4963-88FC-FCBAB72D7287}"/>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3CD8335-4DFA-4DD1-B6DA-08E48C26F17C}" type="datetimeFigureOut">
              <a:rPr lang="en-GB"/>
              <a:pPr>
                <a:defRPr/>
              </a:pPr>
              <a:t>02/09/2025</a:t>
            </a:fld>
            <a:endParaRPr lang="en-GB"/>
          </a:p>
        </p:txBody>
      </p:sp>
      <p:sp>
        <p:nvSpPr>
          <p:cNvPr id="4" name="Slide Image Placeholder 3">
            <a:extLst>
              <a:ext uri="{FF2B5EF4-FFF2-40B4-BE49-F238E27FC236}">
                <a16:creationId xmlns:a16="http://schemas.microsoft.com/office/drawing/2014/main" id="{9AC0AC0F-1146-4E90-8361-F2C2DD72299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0B507F54-233E-4AF9-B284-49A85837648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BE2B433E-80F7-41E6-BA4B-C6CDF65BD44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a:extLst>
              <a:ext uri="{FF2B5EF4-FFF2-40B4-BE49-F238E27FC236}">
                <a16:creationId xmlns:a16="http://schemas.microsoft.com/office/drawing/2014/main" id="{3B8554DA-FC69-4225-861F-25D641665DA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178E175C-BB8B-4EC9-A9FE-84EA1A1D80FC}" type="slidenum">
              <a:rPr lang="en-GB" altLang="en-US"/>
              <a:pPr>
                <a:defRPr/>
              </a:pPr>
              <a:t>‹N°›</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4BA1FF5D-31F9-4CA4-BB8A-451FE0CE8F4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5232A2DD-5119-4821-882D-CF0A5E74C9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0244" name="Slide Number Placeholder 3">
            <a:extLst>
              <a:ext uri="{FF2B5EF4-FFF2-40B4-BE49-F238E27FC236}">
                <a16:creationId xmlns:a16="http://schemas.microsoft.com/office/drawing/2014/main" id="{72F101C2-2769-4015-B100-851542C1145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EF09C8E-5D02-4929-83DA-3432E1315BFF}" type="slidenum">
              <a:rPr lang="en-GB" altLang="en-US" sz="1200" smtClean="0"/>
              <a:pPr/>
              <a:t>3</a:t>
            </a:fld>
            <a:endParaRPr lang="en-GB"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796DEC1-FDAD-4DDE-A717-5697773247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30D5F1F0-A885-4E81-A0A1-0C19697B62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7652" name="Slide Number Placeholder 3">
            <a:extLst>
              <a:ext uri="{FF2B5EF4-FFF2-40B4-BE49-F238E27FC236}">
                <a16:creationId xmlns:a16="http://schemas.microsoft.com/office/drawing/2014/main" id="{EDC2491B-290B-42A8-96FC-2AE6FCBA30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A4230E6-ADB5-4596-A0AE-432D64ACE567}" type="slidenum">
              <a:rPr lang="en-GB" altLang="en-US" sz="1200" smtClean="0"/>
              <a:pPr/>
              <a:t>13</a:t>
            </a:fld>
            <a:endParaRPr lang="en-GB"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E6488A49-77CC-45F0-886E-5AEDA591FAD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D75C8B8E-6D86-494B-81D4-1AA9999B619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D91EB8DF-C8AF-48E9-812A-6784332EE4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50B5BA5-2320-4F04-9C7A-7E4F4B07F25A}" type="slidenum">
              <a:rPr lang="en-GB" altLang="en-US" sz="1200" smtClean="0"/>
              <a:pPr/>
              <a:t>20</a:t>
            </a:fld>
            <a:endParaRPr lang="en-GB" altLang="en-US" sz="1200"/>
          </a:p>
        </p:txBody>
      </p:sp>
    </p:spTree>
    <p:extLst>
      <p:ext uri="{BB962C8B-B14F-4D97-AF65-F5344CB8AC3E}">
        <p14:creationId xmlns:p14="http://schemas.microsoft.com/office/powerpoint/2010/main" val="726424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3BDECD0-CB5D-40A3-929C-3B112F5143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108D3301-8088-4DA0-A712-3C962B74B1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5060" name="Slide Number Placeholder 3">
            <a:extLst>
              <a:ext uri="{FF2B5EF4-FFF2-40B4-BE49-F238E27FC236}">
                <a16:creationId xmlns:a16="http://schemas.microsoft.com/office/drawing/2014/main" id="{F11104CA-2371-4FF3-9320-6683D5B728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FEC6544-7F6B-4BFE-8298-E6D865E57F5C}" type="slidenum">
              <a:rPr lang="en-GB" altLang="en-US" sz="1200" smtClean="0"/>
              <a:pPr/>
              <a:t>25</a:t>
            </a:fld>
            <a:endParaRPr lang="en-GB"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97B2E2EA-98A2-4882-88CA-D0C65E32415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81317D93-A943-4785-AF14-8AAEBD3B8AA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A498212F-6E62-41D7-A8CD-B83A084358EB}"/>
              </a:ext>
            </a:extLst>
          </p:cNvPr>
          <p:cNvSpPr>
            <a:spLocks noGrp="1" noChangeArrowheads="1"/>
          </p:cNvSpPr>
          <p:nvPr>
            <p:ph type="sldNum" sz="quarter" idx="12"/>
          </p:nvPr>
        </p:nvSpPr>
        <p:spPr>
          <a:ln/>
        </p:spPr>
        <p:txBody>
          <a:bodyPr/>
          <a:lstStyle>
            <a:lvl1pPr>
              <a:defRPr/>
            </a:lvl1pPr>
          </a:lstStyle>
          <a:p>
            <a:pPr>
              <a:defRPr/>
            </a:pPr>
            <a:fld id="{153A87B3-982D-4319-AC63-D027E07314E7}" type="slidenum">
              <a:rPr lang="en-GB" altLang="en-US"/>
              <a:pPr>
                <a:defRPr/>
              </a:pPr>
              <a:t>‹N°›</a:t>
            </a:fld>
            <a:endParaRPr lang="en-GB" altLang="en-US"/>
          </a:p>
        </p:txBody>
      </p:sp>
    </p:spTree>
    <p:extLst>
      <p:ext uri="{BB962C8B-B14F-4D97-AF65-F5344CB8AC3E}">
        <p14:creationId xmlns:p14="http://schemas.microsoft.com/office/powerpoint/2010/main" val="1558420509"/>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F67B523C-B828-4E15-9C4D-9B58066A628C}"/>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07A29EB-8766-4D5A-A70F-C791207308B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C35105A-761C-4C12-AF9E-7A34808584BF}"/>
              </a:ext>
            </a:extLst>
          </p:cNvPr>
          <p:cNvSpPr>
            <a:spLocks noGrp="1" noChangeArrowheads="1"/>
          </p:cNvSpPr>
          <p:nvPr>
            <p:ph type="sldNum" sz="quarter" idx="12"/>
          </p:nvPr>
        </p:nvSpPr>
        <p:spPr>
          <a:ln/>
        </p:spPr>
        <p:txBody>
          <a:bodyPr/>
          <a:lstStyle>
            <a:lvl1pPr>
              <a:defRPr/>
            </a:lvl1pPr>
          </a:lstStyle>
          <a:p>
            <a:pPr>
              <a:defRPr/>
            </a:pPr>
            <a:fld id="{444E5534-6698-4271-BF2B-EAA526E28811}" type="slidenum">
              <a:rPr lang="en-GB" altLang="en-US"/>
              <a:pPr>
                <a:defRPr/>
              </a:pPr>
              <a:t>‹N°›</a:t>
            </a:fld>
            <a:endParaRPr lang="en-GB" altLang="en-US"/>
          </a:p>
        </p:txBody>
      </p:sp>
    </p:spTree>
    <p:extLst>
      <p:ext uri="{BB962C8B-B14F-4D97-AF65-F5344CB8AC3E}">
        <p14:creationId xmlns:p14="http://schemas.microsoft.com/office/powerpoint/2010/main" val="1254727782"/>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B69B481-6527-4CE4-B16F-3F5870A9A99A}"/>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B88B9D22-C967-48BB-9020-E2ACEFD387F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2B4329C2-4BD9-4506-B2AC-EB0BC47F655F}"/>
              </a:ext>
            </a:extLst>
          </p:cNvPr>
          <p:cNvSpPr>
            <a:spLocks noGrp="1" noChangeArrowheads="1"/>
          </p:cNvSpPr>
          <p:nvPr>
            <p:ph type="sldNum" sz="quarter" idx="12"/>
          </p:nvPr>
        </p:nvSpPr>
        <p:spPr>
          <a:ln/>
        </p:spPr>
        <p:txBody>
          <a:bodyPr/>
          <a:lstStyle>
            <a:lvl1pPr>
              <a:defRPr/>
            </a:lvl1pPr>
          </a:lstStyle>
          <a:p>
            <a:pPr>
              <a:defRPr/>
            </a:pPr>
            <a:fld id="{236FAE02-331C-4F97-B4E3-6F5675D36A54}" type="slidenum">
              <a:rPr lang="en-GB" altLang="en-US"/>
              <a:pPr>
                <a:defRPr/>
              </a:pPr>
              <a:t>‹N°›</a:t>
            </a:fld>
            <a:endParaRPr lang="en-GB" altLang="en-US"/>
          </a:p>
        </p:txBody>
      </p:sp>
    </p:spTree>
    <p:extLst>
      <p:ext uri="{BB962C8B-B14F-4D97-AF65-F5344CB8AC3E}">
        <p14:creationId xmlns:p14="http://schemas.microsoft.com/office/powerpoint/2010/main" val="1686765771"/>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3F5237D5-237F-446E-98E0-917EA917FC6C}"/>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60929888-A639-4AF2-821D-2A3FFD4B9EC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127909C3-F344-47C9-8F2D-F9359ECDA16F}"/>
              </a:ext>
            </a:extLst>
          </p:cNvPr>
          <p:cNvSpPr>
            <a:spLocks noGrp="1" noChangeArrowheads="1"/>
          </p:cNvSpPr>
          <p:nvPr>
            <p:ph type="sldNum" sz="quarter" idx="12"/>
          </p:nvPr>
        </p:nvSpPr>
        <p:spPr>
          <a:ln/>
        </p:spPr>
        <p:txBody>
          <a:bodyPr/>
          <a:lstStyle>
            <a:lvl1pPr>
              <a:defRPr/>
            </a:lvl1pPr>
          </a:lstStyle>
          <a:p>
            <a:pPr>
              <a:defRPr/>
            </a:pPr>
            <a:fld id="{9EB7D282-BB90-4C33-8666-9333933548C9}" type="slidenum">
              <a:rPr lang="en-GB" altLang="en-US"/>
              <a:pPr>
                <a:defRPr/>
              </a:pPr>
              <a:t>‹N°›</a:t>
            </a:fld>
            <a:endParaRPr lang="en-GB" altLang="en-US"/>
          </a:p>
        </p:txBody>
      </p:sp>
    </p:spTree>
    <p:extLst>
      <p:ext uri="{BB962C8B-B14F-4D97-AF65-F5344CB8AC3E}">
        <p14:creationId xmlns:p14="http://schemas.microsoft.com/office/powerpoint/2010/main" val="1548035370"/>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9CE12462-B48F-4B8A-9874-B1266CACE0BC}"/>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7A301A87-A07C-4B4F-B82A-8C1E6A94799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0491517F-C91A-4F33-8AED-841B761C18BA}"/>
              </a:ext>
            </a:extLst>
          </p:cNvPr>
          <p:cNvSpPr>
            <a:spLocks noGrp="1" noChangeArrowheads="1"/>
          </p:cNvSpPr>
          <p:nvPr>
            <p:ph type="sldNum" sz="quarter" idx="12"/>
          </p:nvPr>
        </p:nvSpPr>
        <p:spPr>
          <a:ln/>
        </p:spPr>
        <p:txBody>
          <a:bodyPr/>
          <a:lstStyle>
            <a:lvl1pPr>
              <a:defRPr/>
            </a:lvl1pPr>
          </a:lstStyle>
          <a:p>
            <a:pPr>
              <a:defRPr/>
            </a:pPr>
            <a:fld id="{EABCCDA9-61FF-41DC-9D6E-D20E03F09993}" type="slidenum">
              <a:rPr lang="en-GB" altLang="en-US"/>
              <a:pPr>
                <a:defRPr/>
              </a:pPr>
              <a:t>‹N°›</a:t>
            </a:fld>
            <a:endParaRPr lang="en-GB" altLang="en-US"/>
          </a:p>
        </p:txBody>
      </p:sp>
    </p:spTree>
    <p:extLst>
      <p:ext uri="{BB962C8B-B14F-4D97-AF65-F5344CB8AC3E}">
        <p14:creationId xmlns:p14="http://schemas.microsoft.com/office/powerpoint/2010/main" val="4128161739"/>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7B97E82D-F930-46CD-AD7C-2D668D94B7D7}"/>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FEB19442-8F12-40F9-9157-97A46A393B7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47DBC2FC-CBD0-4B19-9A01-149D7922C1AA}"/>
              </a:ext>
            </a:extLst>
          </p:cNvPr>
          <p:cNvSpPr>
            <a:spLocks noGrp="1" noChangeArrowheads="1"/>
          </p:cNvSpPr>
          <p:nvPr>
            <p:ph type="sldNum" sz="quarter" idx="12"/>
          </p:nvPr>
        </p:nvSpPr>
        <p:spPr>
          <a:ln/>
        </p:spPr>
        <p:txBody>
          <a:bodyPr/>
          <a:lstStyle>
            <a:lvl1pPr>
              <a:defRPr/>
            </a:lvl1pPr>
          </a:lstStyle>
          <a:p>
            <a:pPr>
              <a:defRPr/>
            </a:pPr>
            <a:fld id="{767A20EE-E522-4F09-83FB-A1C9AD9A72C4}" type="slidenum">
              <a:rPr lang="en-GB" altLang="en-US"/>
              <a:pPr>
                <a:defRPr/>
              </a:pPr>
              <a:t>‹N°›</a:t>
            </a:fld>
            <a:endParaRPr lang="en-GB" altLang="en-US"/>
          </a:p>
        </p:txBody>
      </p:sp>
    </p:spTree>
    <p:extLst>
      <p:ext uri="{BB962C8B-B14F-4D97-AF65-F5344CB8AC3E}">
        <p14:creationId xmlns:p14="http://schemas.microsoft.com/office/powerpoint/2010/main" val="1022054887"/>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46AF2CE-6DC5-4676-BE22-F5BAB6EE089E}"/>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7C4EB834-B6CC-42B3-B71A-95FA1692861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0DEAA13E-4E6E-4026-BC54-8041699B32D2}"/>
              </a:ext>
            </a:extLst>
          </p:cNvPr>
          <p:cNvSpPr>
            <a:spLocks noGrp="1" noChangeArrowheads="1"/>
          </p:cNvSpPr>
          <p:nvPr>
            <p:ph type="sldNum" sz="quarter" idx="12"/>
          </p:nvPr>
        </p:nvSpPr>
        <p:spPr>
          <a:ln/>
        </p:spPr>
        <p:txBody>
          <a:bodyPr/>
          <a:lstStyle>
            <a:lvl1pPr>
              <a:defRPr/>
            </a:lvl1pPr>
          </a:lstStyle>
          <a:p>
            <a:pPr>
              <a:defRPr/>
            </a:pPr>
            <a:fld id="{B0CB4034-BB7F-496F-B685-3E28B94BD454}" type="slidenum">
              <a:rPr lang="en-GB" altLang="en-US"/>
              <a:pPr>
                <a:defRPr/>
              </a:pPr>
              <a:t>‹N°›</a:t>
            </a:fld>
            <a:endParaRPr lang="en-GB" altLang="en-US"/>
          </a:p>
        </p:txBody>
      </p:sp>
    </p:spTree>
    <p:extLst>
      <p:ext uri="{BB962C8B-B14F-4D97-AF65-F5344CB8AC3E}">
        <p14:creationId xmlns:p14="http://schemas.microsoft.com/office/powerpoint/2010/main" val="2784079233"/>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59502A1-8ACA-4B9E-9D3D-21C4FC43E215}"/>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63ADF73C-875F-48DB-B7E6-EABD0AB396A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7D324114-EBC8-41CB-858C-8049A6DC1D01}"/>
              </a:ext>
            </a:extLst>
          </p:cNvPr>
          <p:cNvSpPr>
            <a:spLocks noGrp="1" noChangeArrowheads="1"/>
          </p:cNvSpPr>
          <p:nvPr>
            <p:ph type="sldNum" sz="quarter" idx="12"/>
          </p:nvPr>
        </p:nvSpPr>
        <p:spPr>
          <a:ln/>
        </p:spPr>
        <p:txBody>
          <a:bodyPr/>
          <a:lstStyle>
            <a:lvl1pPr>
              <a:defRPr/>
            </a:lvl1pPr>
          </a:lstStyle>
          <a:p>
            <a:pPr>
              <a:defRPr/>
            </a:pPr>
            <a:fld id="{BEFBF596-6A73-4154-A5AC-96C3B25578EB}" type="slidenum">
              <a:rPr lang="en-GB" altLang="en-US"/>
              <a:pPr>
                <a:defRPr/>
              </a:pPr>
              <a:t>‹N°›</a:t>
            </a:fld>
            <a:endParaRPr lang="en-GB" altLang="en-US"/>
          </a:p>
        </p:txBody>
      </p:sp>
    </p:spTree>
    <p:extLst>
      <p:ext uri="{BB962C8B-B14F-4D97-AF65-F5344CB8AC3E}">
        <p14:creationId xmlns:p14="http://schemas.microsoft.com/office/powerpoint/2010/main" val="1334836968"/>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C90530A-4CD4-4BBC-9BD0-066F70BCCAF6}"/>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AAA758A9-F6C5-4DD1-9AF5-67DF17AB524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E8E7ECBA-8FD7-4AF5-B6A6-028918545DCA}"/>
              </a:ext>
            </a:extLst>
          </p:cNvPr>
          <p:cNvSpPr>
            <a:spLocks noGrp="1" noChangeArrowheads="1"/>
          </p:cNvSpPr>
          <p:nvPr>
            <p:ph type="sldNum" sz="quarter" idx="12"/>
          </p:nvPr>
        </p:nvSpPr>
        <p:spPr>
          <a:ln/>
        </p:spPr>
        <p:txBody>
          <a:bodyPr/>
          <a:lstStyle>
            <a:lvl1pPr>
              <a:defRPr/>
            </a:lvl1pPr>
          </a:lstStyle>
          <a:p>
            <a:pPr>
              <a:defRPr/>
            </a:pPr>
            <a:fld id="{7F7B3145-08EB-4595-91AC-6C45E6E0A250}" type="slidenum">
              <a:rPr lang="en-GB" altLang="en-US"/>
              <a:pPr>
                <a:defRPr/>
              </a:pPr>
              <a:t>‹N°›</a:t>
            </a:fld>
            <a:endParaRPr lang="en-GB" altLang="en-US"/>
          </a:p>
        </p:txBody>
      </p:sp>
    </p:spTree>
    <p:extLst>
      <p:ext uri="{BB962C8B-B14F-4D97-AF65-F5344CB8AC3E}">
        <p14:creationId xmlns:p14="http://schemas.microsoft.com/office/powerpoint/2010/main" val="1069554715"/>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DAC266DB-417E-491F-BDFD-318F201D6C2E}"/>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DFBE7D56-02BF-4C6A-8C1A-A49E1FAE9E5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422A1D31-4BBA-43AF-B6B5-C7E838A3D642}"/>
              </a:ext>
            </a:extLst>
          </p:cNvPr>
          <p:cNvSpPr>
            <a:spLocks noGrp="1" noChangeArrowheads="1"/>
          </p:cNvSpPr>
          <p:nvPr>
            <p:ph type="sldNum" sz="quarter" idx="12"/>
          </p:nvPr>
        </p:nvSpPr>
        <p:spPr>
          <a:ln/>
        </p:spPr>
        <p:txBody>
          <a:bodyPr/>
          <a:lstStyle>
            <a:lvl1pPr>
              <a:defRPr/>
            </a:lvl1pPr>
          </a:lstStyle>
          <a:p>
            <a:pPr>
              <a:defRPr/>
            </a:pPr>
            <a:fld id="{9F3ABB8E-D553-470B-AC37-B1067F1E4245}" type="slidenum">
              <a:rPr lang="en-GB" altLang="en-US"/>
              <a:pPr>
                <a:defRPr/>
              </a:pPr>
              <a:t>‹N°›</a:t>
            </a:fld>
            <a:endParaRPr lang="en-GB" altLang="en-US"/>
          </a:p>
        </p:txBody>
      </p:sp>
    </p:spTree>
    <p:extLst>
      <p:ext uri="{BB962C8B-B14F-4D97-AF65-F5344CB8AC3E}">
        <p14:creationId xmlns:p14="http://schemas.microsoft.com/office/powerpoint/2010/main" val="2023312298"/>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24756D0-3656-4CD0-8623-5C8C483EC6CB}"/>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621F2C3-2BBD-424A-B7E7-AF81315E962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57DF8B2-F449-4C74-BFD2-F30B2BCAFFC3}"/>
              </a:ext>
            </a:extLst>
          </p:cNvPr>
          <p:cNvSpPr>
            <a:spLocks noGrp="1" noChangeArrowheads="1"/>
          </p:cNvSpPr>
          <p:nvPr>
            <p:ph type="sldNum" sz="quarter" idx="12"/>
          </p:nvPr>
        </p:nvSpPr>
        <p:spPr>
          <a:ln/>
        </p:spPr>
        <p:txBody>
          <a:bodyPr/>
          <a:lstStyle>
            <a:lvl1pPr>
              <a:defRPr/>
            </a:lvl1pPr>
          </a:lstStyle>
          <a:p>
            <a:pPr>
              <a:defRPr/>
            </a:pPr>
            <a:fld id="{438EDC94-89CA-469B-84F6-6D495B593510}" type="slidenum">
              <a:rPr lang="en-GB" altLang="en-US"/>
              <a:pPr>
                <a:defRPr/>
              </a:pPr>
              <a:t>‹N°›</a:t>
            </a:fld>
            <a:endParaRPr lang="en-GB" altLang="en-US"/>
          </a:p>
        </p:txBody>
      </p:sp>
    </p:spTree>
    <p:extLst>
      <p:ext uri="{BB962C8B-B14F-4D97-AF65-F5344CB8AC3E}">
        <p14:creationId xmlns:p14="http://schemas.microsoft.com/office/powerpoint/2010/main" val="2890571371"/>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5E0AB-B01B-0F88-2E52-B5986DB1F67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22C53B9A-9B38-7666-E852-7AFAEFE852B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C33D9BD-50FD-2438-3D2E-15A82C81D68E}"/>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5" name="Footer Placeholder 4">
            <a:extLst>
              <a:ext uri="{FF2B5EF4-FFF2-40B4-BE49-F238E27FC236}">
                <a16:creationId xmlns:a16="http://schemas.microsoft.com/office/drawing/2014/main" id="{3653359B-24FE-FFAE-93AD-6FB44A4EE7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F74CBD-1A30-DDBB-F25B-94128E1A7F0C}"/>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366186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71D9-6A01-D4FA-0F37-E4BFEFB7D1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1CD7EDB-CBBA-4D29-A018-8756061E43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50A89A-11E7-54BC-8F7D-F112E3A0F6C9}"/>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5" name="Footer Placeholder 4">
            <a:extLst>
              <a:ext uri="{FF2B5EF4-FFF2-40B4-BE49-F238E27FC236}">
                <a16:creationId xmlns:a16="http://schemas.microsoft.com/office/drawing/2014/main" id="{CDB9D814-1268-994A-196B-0294519A89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FF8995-99BA-965F-A149-AC1225B279CD}"/>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7859186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524CE-5AC0-448D-A117-CE59D10B7B01}"/>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1E6481-A836-2C2B-2C52-718D79C1ABA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C25C70-431A-AF51-2925-0643C41F6A4E}"/>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5" name="Footer Placeholder 4">
            <a:extLst>
              <a:ext uri="{FF2B5EF4-FFF2-40B4-BE49-F238E27FC236}">
                <a16:creationId xmlns:a16="http://schemas.microsoft.com/office/drawing/2014/main" id="{16291D3C-F1C5-0A90-067C-5E1B3EE0A7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786963-5B43-BC75-17CE-AAEF61D96D97}"/>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2517030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A1B3A-B262-A789-53D6-0D428DFC2F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E86677-38D8-E4EA-1C29-31706A14850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6B525B4-4BE4-0610-701C-66A7CBE896B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247B84-457D-339A-BA7F-693E1AE15AF3}"/>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6" name="Footer Placeholder 5">
            <a:extLst>
              <a:ext uri="{FF2B5EF4-FFF2-40B4-BE49-F238E27FC236}">
                <a16:creationId xmlns:a16="http://schemas.microsoft.com/office/drawing/2014/main" id="{99C299C1-2BD0-5D98-A077-D3AAAC3E0D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035D06-0753-0CD2-EC6B-F12CEA42085F}"/>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1143231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53A46-5F55-7613-28EC-144D54C575E4}"/>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6FDF15C-730C-F545-7524-4105CB3226B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7B55783-647F-8EB7-01FD-6909C5DC836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5EAB38-B133-CAAC-291B-C2090CA030B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25F7304-7429-498E-15B1-27DAA686BDC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8B43403-E380-7698-3A09-DE37EB75D7BD}"/>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8" name="Footer Placeholder 7">
            <a:extLst>
              <a:ext uri="{FF2B5EF4-FFF2-40B4-BE49-F238E27FC236}">
                <a16:creationId xmlns:a16="http://schemas.microsoft.com/office/drawing/2014/main" id="{5E535809-6503-1492-C929-446AD6FE861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C0AA8A4-D748-6688-F448-FA551FD80C2B}"/>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952228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93661-D0DB-EF4F-B839-2F743E5D7A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F21B40D-B4FD-0226-15CC-E8A038C324DB}"/>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4" name="Footer Placeholder 3">
            <a:extLst>
              <a:ext uri="{FF2B5EF4-FFF2-40B4-BE49-F238E27FC236}">
                <a16:creationId xmlns:a16="http://schemas.microsoft.com/office/drawing/2014/main" id="{845EC1A1-928C-D3D5-E5B4-F990F0E205D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DF6F527-9F3C-877B-944B-80277BC9D4FF}"/>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3498769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321A7B-BEA2-A739-B7A6-97A8ACC837B8}"/>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3" name="Footer Placeholder 2">
            <a:extLst>
              <a:ext uri="{FF2B5EF4-FFF2-40B4-BE49-F238E27FC236}">
                <a16:creationId xmlns:a16="http://schemas.microsoft.com/office/drawing/2014/main" id="{C03A0D7E-4655-8FA7-A3C3-05041629D4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87633A9-2675-C005-5BB5-A3220D542608}"/>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1218305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A07BA-152D-A497-D0EF-7FA6D785511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308E7AB-1A4F-DEC0-7FDC-377CCB3CCD1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C9C9EE0-FC4B-9E14-7E35-55CFEF667B0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6F7DE5B-7BF8-D70E-E4D0-D358914997C9}"/>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6" name="Footer Placeholder 5">
            <a:extLst>
              <a:ext uri="{FF2B5EF4-FFF2-40B4-BE49-F238E27FC236}">
                <a16:creationId xmlns:a16="http://schemas.microsoft.com/office/drawing/2014/main" id="{3568A879-7FAA-F492-B520-E0904664F7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A9FD3-E0F7-8A00-0E67-089986902C2D}"/>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24727765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4C339-078D-A493-8595-089D005AD16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C67BA97-6921-85B1-9647-02793E8747C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755C9F37-375F-D194-8E34-FB0C8A1EC5D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EE57EEB-21ED-381E-C4DF-264C68C3994B}"/>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6" name="Footer Placeholder 5">
            <a:extLst>
              <a:ext uri="{FF2B5EF4-FFF2-40B4-BE49-F238E27FC236}">
                <a16:creationId xmlns:a16="http://schemas.microsoft.com/office/drawing/2014/main" id="{4F2E6B5B-9E30-4E8A-3FB6-789E7E5DC6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F644FC-016E-8A94-218C-D61AD00880C2}"/>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2308035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7C4D-248C-4926-7C97-39E666140B8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C9EC17A-A56E-F63B-43BA-FE774AF0D7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622047-D85A-96A9-AC31-9F06CCB119E6}"/>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5" name="Footer Placeholder 4">
            <a:extLst>
              <a:ext uri="{FF2B5EF4-FFF2-40B4-BE49-F238E27FC236}">
                <a16:creationId xmlns:a16="http://schemas.microsoft.com/office/drawing/2014/main" id="{C2690A1A-CD27-6702-02C9-DF182C7BD1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98684B-3FA8-E482-7E02-C4B5A31B989D}"/>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1027687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E14B00-36CB-5CBE-0877-F23E7973D98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9BC4D5-DA48-461F-D227-760298F4BFE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445B12-F1A6-F745-316C-4826D711AD7F}"/>
              </a:ext>
            </a:extLst>
          </p:cNvPr>
          <p:cNvSpPr>
            <a:spLocks noGrp="1"/>
          </p:cNvSpPr>
          <p:nvPr>
            <p:ph type="dt" sz="half" idx="10"/>
          </p:nvPr>
        </p:nvSpPr>
        <p:spPr/>
        <p:txBody>
          <a:bodyPr/>
          <a:lstStyle/>
          <a:p>
            <a:fld id="{6232C927-FBF6-479C-AAA7-FDCA06239490}" type="datetimeFigureOut">
              <a:rPr lang="en-GB" smtClean="0"/>
              <a:t>02/09/2025</a:t>
            </a:fld>
            <a:endParaRPr lang="en-GB"/>
          </a:p>
        </p:txBody>
      </p:sp>
      <p:sp>
        <p:nvSpPr>
          <p:cNvPr id="5" name="Footer Placeholder 4">
            <a:extLst>
              <a:ext uri="{FF2B5EF4-FFF2-40B4-BE49-F238E27FC236}">
                <a16:creationId xmlns:a16="http://schemas.microsoft.com/office/drawing/2014/main" id="{19EB5EA1-5398-3468-5E31-927299BE5B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B7EA25-09DB-5DDD-1CEE-136A72D5A2D2}"/>
              </a:ext>
            </a:extLst>
          </p:cNvPr>
          <p:cNvSpPr>
            <a:spLocks noGrp="1"/>
          </p:cNvSpPr>
          <p:nvPr>
            <p:ph type="sldNum" sz="quarter" idx="12"/>
          </p:nvPr>
        </p:nvSpPr>
        <p:spPr/>
        <p:txBody>
          <a:bodyPr/>
          <a:lstStyle/>
          <a:p>
            <a:fld id="{43933DAD-E9BA-4B20-93CF-C4311C7AD63F}" type="slidenum">
              <a:rPr lang="en-GB" smtClean="0"/>
              <a:t>‹N°›</a:t>
            </a:fld>
            <a:endParaRPr lang="en-GB"/>
          </a:p>
        </p:txBody>
      </p:sp>
    </p:spTree>
    <p:extLst>
      <p:ext uri="{BB962C8B-B14F-4D97-AF65-F5344CB8AC3E}">
        <p14:creationId xmlns:p14="http://schemas.microsoft.com/office/powerpoint/2010/main" val="2666893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0049F3B-9B24-4555-B4AA-773E857FD3A7}"/>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06F5F008-7F5F-4357-A79F-F2D229A99DB4}"/>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8FAF9D8E-8C31-4623-9759-0349D878158F}"/>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defRPr>
            </a:lvl1pPr>
          </a:lstStyle>
          <a:p>
            <a:pPr>
              <a:defRPr/>
            </a:pPr>
            <a:endParaRPr lang="en-GB"/>
          </a:p>
        </p:txBody>
      </p:sp>
      <p:sp>
        <p:nvSpPr>
          <p:cNvPr id="1029" name="Rectangle 5">
            <a:extLst>
              <a:ext uri="{FF2B5EF4-FFF2-40B4-BE49-F238E27FC236}">
                <a16:creationId xmlns:a16="http://schemas.microsoft.com/office/drawing/2014/main" id="{E60B67D6-B3C2-4218-92A3-83EDA86D8B9D}"/>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defRPr>
            </a:lvl1pPr>
          </a:lstStyle>
          <a:p>
            <a:pPr>
              <a:defRPr/>
            </a:pPr>
            <a:endParaRPr lang="en-GB"/>
          </a:p>
        </p:txBody>
      </p:sp>
      <p:sp>
        <p:nvSpPr>
          <p:cNvPr id="1030" name="Rectangle 6">
            <a:extLst>
              <a:ext uri="{FF2B5EF4-FFF2-40B4-BE49-F238E27FC236}">
                <a16:creationId xmlns:a16="http://schemas.microsoft.com/office/drawing/2014/main" id="{E02B87B7-004D-4C47-8750-163167BD5186}"/>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146A4275-AF18-454E-AAA9-CF23AAF3BA47}" type="slidenum">
              <a:rPr lang="en-GB" altLang="en-US"/>
              <a:pPr>
                <a:defRPr/>
              </a:pPr>
              <a:t>‹N°›</a:t>
            </a:fld>
            <a:endParaRPr lang="en-GB"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0" advTm="9000"/>
    </mc:Choice>
    <mc:Fallback xmlns="">
      <p:transition advTm="9000"/>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FFA032-B821-FAE8-6B23-02373F366E0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4F0C8A1-FB7D-ADF4-5695-260B77FF6D9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E909B6-7C97-749A-5DC9-ECDE18BCDC0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232C927-FBF6-479C-AAA7-FDCA06239490}" type="datetimeFigureOut">
              <a:rPr lang="en-GB" smtClean="0"/>
              <a:t>02/09/2025</a:t>
            </a:fld>
            <a:endParaRPr lang="en-GB"/>
          </a:p>
        </p:txBody>
      </p:sp>
      <p:sp>
        <p:nvSpPr>
          <p:cNvPr id="5" name="Footer Placeholder 4">
            <a:extLst>
              <a:ext uri="{FF2B5EF4-FFF2-40B4-BE49-F238E27FC236}">
                <a16:creationId xmlns:a16="http://schemas.microsoft.com/office/drawing/2014/main" id="{E5CE815B-1255-56B3-E59F-E07544C1682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CAB18D2-77CC-ACED-8050-FC7C4D8C193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3933DAD-E9BA-4B20-93CF-C4311C7AD63F}" type="slidenum">
              <a:rPr lang="en-GB" smtClean="0"/>
              <a:t>‹N°›</a:t>
            </a:fld>
            <a:endParaRPr lang="en-GB"/>
          </a:p>
        </p:txBody>
      </p:sp>
    </p:spTree>
    <p:extLst>
      <p:ext uri="{BB962C8B-B14F-4D97-AF65-F5344CB8AC3E}">
        <p14:creationId xmlns:p14="http://schemas.microsoft.com/office/powerpoint/2010/main" val="32609735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newcastlesoftheworld.com/"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facebook.com/nclsoftheworld"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facebook.com/nclsoftheworld" TargetMode="External"/><Relationship Id="rId2" Type="http://schemas.openxmlformats.org/officeDocument/2006/relationships/hyperlink" Target="http://newcastlesoftheworld.com/"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g"/><Relationship Id="rId10" Type="http://schemas.openxmlformats.org/officeDocument/2006/relationships/image" Target="../media/image25.png"/><Relationship Id="rId4" Type="http://schemas.openxmlformats.org/officeDocument/2006/relationships/image" Target="../media/image19.jp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png"/></Relationships>
</file>

<file path=ppt/slides/_rels/slide1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 Id="rId9" Type="http://schemas.openxmlformats.org/officeDocument/2006/relationships/image" Target="../media/image75.png"/></Relationships>
</file>

<file path=ppt/slides/_rels/slide1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jpe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jpeg"/><Relationship Id="rId9" Type="http://schemas.openxmlformats.org/officeDocument/2006/relationships/image" Target="../media/image8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8.xml"/><Relationship Id="rId5" Type="http://schemas.openxmlformats.org/officeDocument/2006/relationships/image" Target="../media/image90.jpg"/><Relationship Id="rId4" Type="http://schemas.openxmlformats.org/officeDocument/2006/relationships/image" Target="../media/image89.png"/></Relationships>
</file>

<file path=ppt/slides/_rels/slide1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2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jpeg"/><Relationship Id="rId2" Type="http://schemas.openxmlformats.org/officeDocument/2006/relationships/image" Target="../media/image105.jpeg"/><Relationship Id="rId1" Type="http://schemas.openxmlformats.org/officeDocument/2006/relationships/slideLayout" Target="../slideLayouts/slideLayout7.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 Id="rId9" Type="http://schemas.openxmlformats.org/officeDocument/2006/relationships/image" Target="../media/image112.jpeg"/></Relationships>
</file>

<file path=ppt/slides/_rels/slide2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8.xml"/><Relationship Id="rId4" Type="http://schemas.openxmlformats.org/officeDocument/2006/relationships/image" Target="../media/image117.png"/></Relationships>
</file>

<file path=ppt/slides/_rels/slide3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facebook.com/nclsoftheworld" TargetMode="External"/><Relationship Id="rId2" Type="http://schemas.openxmlformats.org/officeDocument/2006/relationships/hyperlink" Target="http://newcastlesoftheworld.co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a:extLst>
              <a:ext uri="{FF2B5EF4-FFF2-40B4-BE49-F238E27FC236}">
                <a16:creationId xmlns:a16="http://schemas.microsoft.com/office/drawing/2014/main" id="{406652F0-56A6-404D-981F-B43A31D51A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268760"/>
            <a:ext cx="7152111" cy="3216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475656" y="4725144"/>
            <a:ext cx="6048672" cy="830997"/>
          </a:xfrm>
          <a:prstGeom prst="rect">
            <a:avLst/>
          </a:prstGeom>
          <a:noFill/>
        </p:spPr>
        <p:txBody>
          <a:bodyPr wrap="square" rtlCol="0">
            <a:spAutoFit/>
          </a:bodyPr>
          <a:lstStyle/>
          <a:p>
            <a:pPr algn="ctr" eaLnBrk="1" hangingPunct="1"/>
            <a:r>
              <a:rPr lang="en-GB" altLang="en-US" dirty="0">
                <a:latin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http://newcastlesoftheworld.com/</a:t>
            </a:r>
            <a:endParaRPr lang="en-GB" altLang="en-US" dirty="0">
              <a:latin typeface="Tahoma" panose="020B0604030504040204" pitchFamily="34" charset="0"/>
              <a:cs typeface="Tahoma" panose="020B0604030504040204" pitchFamily="34" charset="0"/>
            </a:endParaRPr>
          </a:p>
          <a:p>
            <a:pPr algn="ctr" eaLnBrk="1" hangingPunct="1"/>
            <a:r>
              <a:rPr lang="en-GB" altLang="en-US" dirty="0">
                <a:latin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www.facebook.com/nclsoftheworld</a:t>
            </a:r>
            <a:endParaRPr lang="en-GB" altLang="en-US" dirty="0">
              <a:latin typeface="Tahoma" panose="020B0604030504040204" pitchFamily="34" charset="0"/>
              <a:cs typeface="Tahom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4">
            <a:extLst>
              <a:ext uri="{FF2B5EF4-FFF2-40B4-BE49-F238E27FC236}">
                <a16:creationId xmlns:a16="http://schemas.microsoft.com/office/drawing/2014/main" id="{5B2ABC19-BF46-48C5-A600-C279E4BCA3C4}"/>
              </a:ext>
            </a:extLst>
          </p:cNvPr>
          <p:cNvSpPr txBox="1">
            <a:spLocks noChangeArrowheads="1"/>
          </p:cNvSpPr>
          <p:nvPr/>
        </p:nvSpPr>
        <p:spPr bwMode="auto">
          <a:xfrm>
            <a:off x="328612" y="247650"/>
            <a:ext cx="8419852" cy="654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800" b="1" dirty="0">
                <a:latin typeface="Tahoma" panose="020B0604030504040204" pitchFamily="34" charset="0"/>
                <a:cs typeface="Tahoma" panose="020B0604030504040204" pitchFamily="34" charset="0"/>
              </a:rPr>
              <a:t>THE “NEWCASTLES” OF THE WORLD</a:t>
            </a:r>
          </a:p>
          <a:p>
            <a:pPr eaLnBrk="1" hangingPunct="1">
              <a:spcBef>
                <a:spcPct val="0"/>
              </a:spcBef>
              <a:buFontTx/>
              <a:buNone/>
            </a:pPr>
            <a:endParaRPr lang="en-GB" altLang="en-US" sz="800" dirty="0">
              <a:latin typeface="Tahoma" panose="020B0604030504040204" pitchFamily="34" charset="0"/>
              <a:cs typeface="Tahoma" panose="020B0604030504040204" pitchFamily="34" charset="0"/>
            </a:endParaRPr>
          </a:p>
          <a:p>
            <a:pPr eaLnBrk="1" hangingPunct="1">
              <a:spcBef>
                <a:spcPct val="0"/>
              </a:spcBef>
              <a:buFontTx/>
              <a:buNone/>
            </a:pPr>
            <a:r>
              <a:rPr lang="en-GB" altLang="en-US" sz="2000" dirty="0">
                <a:latin typeface="Tahoma" panose="020B0604030504040204" pitchFamily="34" charset="0"/>
                <a:cs typeface="Tahoma" panose="020B0604030504040204" pitchFamily="34" charset="0"/>
              </a:rPr>
              <a:t>There are over 100 towns and cities across the world that share the name “Newcastle” or “New Castle”</a:t>
            </a:r>
          </a:p>
          <a:p>
            <a:pPr eaLnBrk="1" hangingPunct="1">
              <a:spcBef>
                <a:spcPct val="0"/>
              </a:spcBef>
              <a:buFontTx/>
              <a:buNone/>
            </a:pPr>
            <a:endParaRPr lang="en-GB" altLang="en-US" sz="800" dirty="0">
              <a:latin typeface="Tahoma" panose="020B0604030504040204" pitchFamily="34" charset="0"/>
              <a:cs typeface="Tahoma" panose="020B0604030504040204" pitchFamily="34" charset="0"/>
            </a:endParaRPr>
          </a:p>
          <a:p>
            <a:pPr eaLnBrk="1" hangingPunct="1">
              <a:spcBef>
                <a:spcPct val="0"/>
              </a:spcBef>
              <a:buFontTx/>
              <a:buNone/>
            </a:pPr>
            <a:endParaRPr lang="en-GB" altLang="en-US" sz="300" dirty="0">
              <a:latin typeface="Tahoma" panose="020B0604030504040204" pitchFamily="34" charset="0"/>
              <a:cs typeface="Tahoma" panose="020B0604030504040204" pitchFamily="34" charset="0"/>
            </a:endParaRPr>
          </a:p>
          <a:p>
            <a:pPr eaLnBrk="1" hangingPunct="1">
              <a:spcBef>
                <a:spcPct val="0"/>
              </a:spcBef>
              <a:buFontTx/>
              <a:buNone/>
            </a:pPr>
            <a:r>
              <a:rPr lang="en-GB" altLang="en-US" sz="2000" dirty="0">
                <a:latin typeface="Tahoma" panose="020B0604030504040204" pitchFamily="34" charset="0"/>
                <a:cs typeface="Tahoma" panose="020B0604030504040204" pitchFamily="34" charset="0"/>
              </a:rPr>
              <a:t>The origin of the name is often the same, whatever the language - an old castle was destroyed or fell into disrepair and a “new” castle was built to replace it, and the place name followed. </a:t>
            </a:r>
          </a:p>
          <a:p>
            <a:pPr eaLnBrk="1" hangingPunct="1">
              <a:spcBef>
                <a:spcPct val="0"/>
              </a:spcBef>
              <a:buFontTx/>
              <a:buNone/>
            </a:pPr>
            <a:r>
              <a:rPr lang="en-GB" altLang="en-US" sz="2000" dirty="0">
                <a:latin typeface="Tahoma" panose="020B0604030504040204" pitchFamily="34" charset="0"/>
                <a:cs typeface="Tahoma" panose="020B0604030504040204" pitchFamily="34" charset="0"/>
              </a:rPr>
              <a:t>However, many of the Newcastles in the English-speaking world take their name from some connection with Newcastle upon Tyne and coal mining, and the idea to link them came from Newcastle upon Tyne-based John Nicolaou.</a:t>
            </a:r>
          </a:p>
          <a:p>
            <a:pPr eaLnBrk="1" hangingPunct="1">
              <a:spcBef>
                <a:spcPct val="0"/>
              </a:spcBef>
              <a:buFontTx/>
              <a:buNone/>
            </a:pPr>
            <a:endParaRPr lang="en-GB" altLang="en-US" sz="800" dirty="0">
              <a:latin typeface="Tahoma" panose="020B0604030504040204" pitchFamily="34" charset="0"/>
              <a:cs typeface="Tahoma" panose="020B0604030504040204" pitchFamily="34" charset="0"/>
            </a:endParaRPr>
          </a:p>
          <a:p>
            <a:pPr eaLnBrk="1" hangingPunct="1">
              <a:spcBef>
                <a:spcPct val="0"/>
              </a:spcBef>
              <a:buFontTx/>
              <a:buNone/>
            </a:pPr>
            <a:r>
              <a:rPr lang="en-GB" altLang="en-US" sz="2000" dirty="0">
                <a:latin typeface="Tahoma" panose="020B0604030504040204" pitchFamily="34" charset="0"/>
                <a:cs typeface="Tahoma" panose="020B0604030504040204" pitchFamily="34" charset="0"/>
              </a:rPr>
              <a:t>Some of the “Newcastles” have been meeting every two years to share experience and ideas on culture, heritage, education and business. This began in 1998 at the invitation of the then Mayor of Shinshiro, the “Newcastle” of Japan, and this is where “Newcastles of the World”, as we know it today, began.</a:t>
            </a:r>
          </a:p>
          <a:p>
            <a:pPr eaLnBrk="1" hangingPunct="1">
              <a:spcBef>
                <a:spcPct val="0"/>
              </a:spcBef>
              <a:buFontTx/>
              <a:buNone/>
            </a:pPr>
            <a:endParaRPr lang="en-GB" altLang="en-US" sz="800" dirty="0">
              <a:latin typeface="Tahoma" panose="020B0604030504040204" pitchFamily="34" charset="0"/>
              <a:cs typeface="Tahoma" panose="020B0604030504040204" pitchFamily="34" charset="0"/>
            </a:endParaRPr>
          </a:p>
          <a:p>
            <a:pPr eaLnBrk="1" hangingPunct="1">
              <a:spcBef>
                <a:spcPct val="0"/>
              </a:spcBef>
              <a:buFontTx/>
              <a:buNone/>
            </a:pPr>
            <a:r>
              <a:rPr lang="en-GB" altLang="en-US" sz="2200" dirty="0">
                <a:latin typeface="Tahoma" panose="020B0604030504040204" pitchFamily="34" charset="0"/>
                <a:cs typeface="Tahoma" panose="020B0604030504040204" pitchFamily="34" charset="0"/>
              </a:rPr>
              <a:t>Why not find out more?  </a:t>
            </a:r>
          </a:p>
          <a:p>
            <a:pPr eaLnBrk="1" hangingPunct="1">
              <a:spcBef>
                <a:spcPct val="0"/>
              </a:spcBef>
              <a:buFontTx/>
              <a:buNone/>
            </a:pPr>
            <a:r>
              <a:rPr lang="en-GB" altLang="en-US" sz="1600" dirty="0">
                <a:solidFill>
                  <a:schemeClr val="bg2"/>
                </a:solidFill>
                <a:latin typeface="Tahoma" panose="020B0604030504040204" pitchFamily="34" charset="0"/>
                <a:cs typeface="Tahoma" panose="020B0604030504040204" pitchFamily="34" charset="0"/>
                <a:hlinkClick r:id="rId2"/>
              </a:rPr>
              <a:t>http://newcastlesoftheworld.com/</a:t>
            </a:r>
            <a:endParaRPr lang="en-GB" altLang="en-US" sz="1600" dirty="0">
              <a:solidFill>
                <a:schemeClr val="bg2"/>
              </a:solidFill>
              <a:latin typeface="Tahoma" panose="020B0604030504040204" pitchFamily="34" charset="0"/>
              <a:cs typeface="Tahoma" panose="020B0604030504040204" pitchFamily="34" charset="0"/>
            </a:endParaRPr>
          </a:p>
          <a:p>
            <a:pPr eaLnBrk="1" hangingPunct="1">
              <a:spcBef>
                <a:spcPct val="0"/>
              </a:spcBef>
              <a:buFontTx/>
              <a:buNone/>
            </a:pPr>
            <a:r>
              <a:rPr lang="en-GB" altLang="en-US" sz="1600" dirty="0">
                <a:solidFill>
                  <a:schemeClr val="bg2"/>
                </a:solidFill>
                <a:latin typeface="Tahoma" panose="020B0604030504040204" pitchFamily="34" charset="0"/>
                <a:cs typeface="Tahoma" panose="020B0604030504040204" pitchFamily="34" charset="0"/>
                <a:hlinkClick r:id="rId3"/>
              </a:rPr>
              <a:t>www.facebook.com/nclsoftheworld</a:t>
            </a:r>
            <a:endParaRPr lang="en-GB" altLang="en-US" sz="1600" dirty="0">
              <a:solidFill>
                <a:schemeClr val="bg2"/>
              </a:solidFill>
              <a:latin typeface="Tahoma" panose="020B0604030504040204" pitchFamily="34" charset="0"/>
              <a:cs typeface="Tahoma" panose="020B0604030504040204" pitchFamily="34" charset="0"/>
            </a:endParaRPr>
          </a:p>
          <a:p>
            <a:pPr eaLnBrk="1" hangingPunct="1">
              <a:spcBef>
                <a:spcPct val="0"/>
              </a:spcBef>
              <a:buFontTx/>
              <a:buNone/>
            </a:pPr>
            <a:endParaRPr lang="en-GB" altLang="en-US" sz="2200" dirty="0">
              <a:latin typeface="Tahoma" panose="020B0604030504040204" pitchFamily="34" charset="0"/>
              <a:cs typeface="Tahoma" panose="020B0604030504040204" pitchFamily="34" charset="0"/>
            </a:endParaRPr>
          </a:p>
        </p:txBody>
      </p:sp>
      <p:pic>
        <p:nvPicPr>
          <p:cNvPr id="6147" name="Picture 3">
            <a:extLst>
              <a:ext uri="{FF2B5EF4-FFF2-40B4-BE49-F238E27FC236}">
                <a16:creationId xmlns:a16="http://schemas.microsoft.com/office/drawing/2014/main" id="{ED5C9E5B-4B91-48DF-B7B9-FF44EB166A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8556" b="18556"/>
          <a:stretch>
            <a:fillRect/>
          </a:stretch>
        </p:blipFill>
        <p:spPr bwMode="auto">
          <a:xfrm>
            <a:off x="7151762" y="19109"/>
            <a:ext cx="167005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a:extLst>
              <a:ext uri="{FF2B5EF4-FFF2-40B4-BE49-F238E27FC236}">
                <a16:creationId xmlns:a16="http://schemas.microsoft.com/office/drawing/2014/main" id="{A58C15D3-97CB-49D8-9589-9FC4027697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1150" y="5300663"/>
            <a:ext cx="1417638"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a:extLst>
              <a:ext uri="{FF2B5EF4-FFF2-40B4-BE49-F238E27FC236}">
                <a16:creationId xmlns:a16="http://schemas.microsoft.com/office/drawing/2014/main" id="{63548574-7FAE-47C3-88E7-4B89C0D848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4689" y="5231333"/>
            <a:ext cx="1147712" cy="1477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 picture containing text, map&#10;&#10;Description automatically generated">
            <a:extLst>
              <a:ext uri="{FF2B5EF4-FFF2-40B4-BE49-F238E27FC236}">
                <a16:creationId xmlns:a16="http://schemas.microsoft.com/office/drawing/2014/main" id="{83A4CDBE-8ACC-40EF-A4CE-D5E929C6A7E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0" y="836613"/>
            <a:ext cx="9144000"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 close up of a map&#10;&#10;Description automatically generated">
            <a:extLst>
              <a:ext uri="{FF2B5EF4-FFF2-40B4-BE49-F238E27FC236}">
                <a16:creationId xmlns:a16="http://schemas.microsoft.com/office/drawing/2014/main" id="{1E908F40-9E71-4D59-B4DB-8586A71B01DC}"/>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2700" y="1628775"/>
            <a:ext cx="9144000"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2" descr="A screenshot of a cell phone&#10;&#10;Description automatically generated">
            <a:extLst>
              <a:ext uri="{FF2B5EF4-FFF2-40B4-BE49-F238E27FC236}">
                <a16:creationId xmlns:a16="http://schemas.microsoft.com/office/drawing/2014/main" id="{DA2D1E6A-C129-47E3-A84C-17A3FC76FD24}"/>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0" y="0"/>
            <a:ext cx="9144000"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a:extLst>
              <a:ext uri="{FF2B5EF4-FFF2-40B4-BE49-F238E27FC236}">
                <a16:creationId xmlns:a16="http://schemas.microsoft.com/office/drawing/2014/main" id="{220AD36C-52E6-4F66-8743-99AA2F97D5B0}"/>
              </a:ext>
            </a:extLst>
          </p:cNvPr>
          <p:cNvSpPr txBox="1">
            <a:spLocks noChangeArrowheads="1"/>
          </p:cNvSpPr>
          <p:nvPr/>
        </p:nvSpPr>
        <p:spPr bwMode="auto">
          <a:xfrm>
            <a:off x="467544" y="740339"/>
            <a:ext cx="8208912"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2300" dirty="0">
                <a:solidFill>
                  <a:srgbClr val="002060"/>
                </a:solidFill>
                <a:latin typeface="Arial" panose="020B0604020202020204" pitchFamily="34" charset="0"/>
                <a:cs typeface="Arial" panose="020B0604020202020204" pitchFamily="34" charset="0"/>
              </a:rPr>
              <a:t>1,000 – 3,000   Nové Hrady (Czech Republic);                   </a:t>
            </a:r>
            <a:r>
              <a:rPr lang="en-GB" altLang="en-US" sz="2300" dirty="0" err="1">
                <a:solidFill>
                  <a:srgbClr val="002060"/>
                </a:solidFill>
                <a:latin typeface="Arial" panose="020B0604020202020204" pitchFamily="34" charset="0"/>
                <a:cs typeface="Arial" panose="020B0604020202020204" pitchFamily="34" charset="0"/>
              </a:rPr>
              <a:t>Jaunpils</a:t>
            </a:r>
            <a:r>
              <a:rPr lang="en-GB" altLang="en-US" sz="2300" dirty="0">
                <a:solidFill>
                  <a:srgbClr val="002060"/>
                </a:solidFill>
                <a:latin typeface="Arial" panose="020B0604020202020204" pitchFamily="34" charset="0"/>
                <a:cs typeface="Arial" panose="020B0604020202020204" pitchFamily="34" charset="0"/>
              </a:rPr>
              <a:t> (Latvia) </a:t>
            </a:r>
          </a:p>
          <a:p>
            <a:pPr algn="ctr" eaLnBrk="1" hangingPunct="1">
              <a:spcBef>
                <a:spcPct val="0"/>
              </a:spcBef>
              <a:buFontTx/>
              <a:buNone/>
            </a:pPr>
            <a:endParaRPr lang="en-GB" altLang="en-US" sz="400" dirty="0">
              <a:solidFill>
                <a:srgbClr val="002060"/>
              </a:solidFill>
              <a:latin typeface="Arial" panose="020B0604020202020204" pitchFamily="34" charset="0"/>
              <a:cs typeface="Arial" panose="020B0604020202020204" pitchFamily="34" charset="0"/>
            </a:endParaRPr>
          </a:p>
          <a:p>
            <a:pPr algn="ctr" eaLnBrk="1" hangingPunct="1">
              <a:spcBef>
                <a:spcPct val="0"/>
              </a:spcBef>
              <a:buFontTx/>
              <a:buNone/>
            </a:pPr>
            <a:r>
              <a:rPr lang="en-GB" altLang="en-US" sz="2300" dirty="0">
                <a:solidFill>
                  <a:srgbClr val="FF0000"/>
                </a:solidFill>
                <a:latin typeface="Arial" panose="020B0604020202020204" pitchFamily="34" charset="0"/>
                <a:cs typeface="Arial" panose="020B0604020202020204" pitchFamily="34" charset="0"/>
              </a:rPr>
              <a:t>3,000 – 10,000  Newcastle Ontario (Canada),                       </a:t>
            </a:r>
            <a:r>
              <a:rPr lang="en-GB" altLang="en-US" sz="2300" dirty="0" err="1">
                <a:solidFill>
                  <a:srgbClr val="FF0000"/>
                </a:solidFill>
                <a:latin typeface="Arial" panose="020B0604020202020204" pitchFamily="34" charset="0"/>
                <a:cs typeface="Arial" panose="020B0604020202020204" pitchFamily="34" charset="0"/>
              </a:rPr>
              <a:t>Neufchâteau</a:t>
            </a:r>
            <a:r>
              <a:rPr lang="en-GB" altLang="en-US" sz="2300" dirty="0">
                <a:solidFill>
                  <a:srgbClr val="FF0000"/>
                </a:solidFill>
                <a:latin typeface="Arial" panose="020B0604020202020204" pitchFamily="34" charset="0"/>
                <a:cs typeface="Arial" panose="020B0604020202020204" pitchFamily="34" charset="0"/>
              </a:rPr>
              <a:t> (Belgium)</a:t>
            </a:r>
          </a:p>
          <a:p>
            <a:pPr algn="ctr" eaLnBrk="1" hangingPunct="1">
              <a:spcBef>
                <a:spcPct val="0"/>
              </a:spcBef>
              <a:buFontTx/>
              <a:buNone/>
            </a:pPr>
            <a:endParaRPr lang="en-GB" altLang="en-US" sz="400" dirty="0">
              <a:solidFill>
                <a:srgbClr val="002060"/>
              </a:solidFill>
              <a:latin typeface="Arial" panose="020B0604020202020204" pitchFamily="34" charset="0"/>
              <a:cs typeface="Arial" panose="020B0604020202020204" pitchFamily="34" charset="0"/>
            </a:endParaRPr>
          </a:p>
          <a:p>
            <a:pPr algn="ctr" eaLnBrk="1" hangingPunct="1">
              <a:spcBef>
                <a:spcPct val="0"/>
              </a:spcBef>
              <a:buFontTx/>
              <a:buNone/>
            </a:pPr>
            <a:r>
              <a:rPr lang="en-GB" altLang="en-US" sz="2300" dirty="0">
                <a:solidFill>
                  <a:srgbClr val="002060"/>
                </a:solidFill>
                <a:latin typeface="Arial" panose="020B0604020202020204" pitchFamily="34" charset="0"/>
                <a:cs typeface="Arial" panose="020B0604020202020204" pitchFamily="34" charset="0"/>
              </a:rPr>
              <a:t>10,000 – 50,000  Neuchâtel,(Switzerland); Neuburg (Germany); Shinshiro (Japan); Herceg Novi (Montenegro); Akhaltsikhe (Georgia); Nyborg (Denmark); New Castle Indiana (USA); New Castle, Pennsylvania (USA); </a:t>
            </a:r>
            <a:r>
              <a:rPr lang="en-GB" sz="2300" b="0" i="0" dirty="0">
                <a:solidFill>
                  <a:schemeClr val="accent6">
                    <a:lumMod val="50000"/>
                  </a:schemeClr>
                </a:solidFill>
                <a:effectLst/>
                <a:latin typeface="arial" panose="020B0604020202020204" pitchFamily="34" charset="0"/>
              </a:rPr>
              <a:t>Nové </a:t>
            </a:r>
            <a:r>
              <a:rPr lang="en-GB" sz="2300" b="0" i="0" dirty="0" err="1">
                <a:solidFill>
                  <a:schemeClr val="accent6">
                    <a:lumMod val="50000"/>
                  </a:schemeClr>
                </a:solidFill>
                <a:effectLst/>
                <a:latin typeface="arial" panose="020B0604020202020204" pitchFamily="34" charset="0"/>
              </a:rPr>
              <a:t>Zámky</a:t>
            </a:r>
            <a:r>
              <a:rPr lang="en-GB" sz="2300" b="0" i="0" dirty="0">
                <a:solidFill>
                  <a:schemeClr val="accent6">
                    <a:lumMod val="50000"/>
                  </a:schemeClr>
                </a:solidFill>
                <a:effectLst/>
                <a:latin typeface="arial" panose="020B0604020202020204" pitchFamily="34" charset="0"/>
              </a:rPr>
              <a:t> </a:t>
            </a:r>
            <a:r>
              <a:rPr lang="en-GB" altLang="en-US" sz="2300" dirty="0">
                <a:solidFill>
                  <a:srgbClr val="002060"/>
                </a:solidFill>
                <a:latin typeface="Arial" panose="020B0604020202020204" pitchFamily="34" charset="0"/>
                <a:cs typeface="Arial" panose="020B0604020202020204" pitchFamily="34" charset="0"/>
              </a:rPr>
              <a:t>(Slovakia) </a:t>
            </a:r>
            <a:endParaRPr lang="en-GB" altLang="en-US" sz="400" dirty="0">
              <a:solidFill>
                <a:srgbClr val="002060"/>
              </a:solidFill>
              <a:latin typeface="Arial" panose="020B0604020202020204" pitchFamily="34" charset="0"/>
              <a:cs typeface="Arial" panose="020B0604020202020204" pitchFamily="34" charset="0"/>
            </a:endParaRPr>
          </a:p>
          <a:p>
            <a:pPr algn="ctr" eaLnBrk="1" hangingPunct="1">
              <a:spcBef>
                <a:spcPct val="0"/>
              </a:spcBef>
              <a:buFontTx/>
              <a:buNone/>
            </a:pPr>
            <a:endParaRPr lang="en-GB" altLang="en-US" sz="800" dirty="0">
              <a:solidFill>
                <a:srgbClr val="FF0000"/>
              </a:solidFill>
              <a:latin typeface="Arial" panose="020B0604020202020204" pitchFamily="34" charset="0"/>
              <a:cs typeface="Arial" panose="020B0604020202020204" pitchFamily="34" charset="0"/>
            </a:endParaRPr>
          </a:p>
          <a:p>
            <a:pPr algn="ctr" eaLnBrk="1" hangingPunct="1">
              <a:spcBef>
                <a:spcPct val="0"/>
              </a:spcBef>
              <a:buFontTx/>
              <a:buNone/>
            </a:pPr>
            <a:r>
              <a:rPr lang="en-GB" altLang="en-US" sz="2300" dirty="0">
                <a:solidFill>
                  <a:srgbClr val="FF0000"/>
                </a:solidFill>
                <a:latin typeface="Arial" panose="020B0604020202020204" pitchFamily="34" charset="0"/>
                <a:cs typeface="Arial" panose="020B0604020202020204" pitchFamily="34" charset="0"/>
              </a:rPr>
              <a:t>50,000 – 100,000  Newcastle-under-Lyme (UK) </a:t>
            </a:r>
            <a:r>
              <a:rPr lang="en-GB" altLang="en-US" sz="1800" dirty="0">
                <a:solidFill>
                  <a:srgbClr val="FF0000"/>
                </a:solidFill>
                <a:latin typeface="Arial" panose="020B0604020202020204" pitchFamily="34" charset="0"/>
                <a:cs typeface="Arial" panose="020B0604020202020204" pitchFamily="34" charset="0"/>
              </a:rPr>
              <a:t>(town 75,000, borough/council 124,000)</a:t>
            </a:r>
          </a:p>
          <a:p>
            <a:pPr algn="ctr" eaLnBrk="1" hangingPunct="1">
              <a:spcBef>
                <a:spcPct val="0"/>
              </a:spcBef>
              <a:buFontTx/>
              <a:buNone/>
            </a:pPr>
            <a:endParaRPr lang="en-GB" altLang="en-US" sz="400" dirty="0">
              <a:solidFill>
                <a:srgbClr val="002060"/>
              </a:solidFill>
              <a:latin typeface="Arial" panose="020B0604020202020204" pitchFamily="34" charset="0"/>
              <a:cs typeface="Arial" panose="020B0604020202020204" pitchFamily="34" charset="0"/>
            </a:endParaRPr>
          </a:p>
          <a:p>
            <a:pPr algn="ctr" eaLnBrk="1" hangingPunct="1">
              <a:spcBef>
                <a:spcPct val="0"/>
              </a:spcBef>
              <a:buFontTx/>
              <a:buNone/>
            </a:pPr>
            <a:r>
              <a:rPr lang="en-GB" altLang="en-US" sz="2300" dirty="0">
                <a:solidFill>
                  <a:srgbClr val="002060"/>
                </a:solidFill>
                <a:latin typeface="Arial" panose="020B0604020202020204" pitchFamily="34" charset="0"/>
                <a:cs typeface="Arial" panose="020B0604020202020204" pitchFamily="34" charset="0"/>
              </a:rPr>
              <a:t>Over 100,000  Newcastle upon Tyne (United Kingdom – 300,000); Kota Bharu (Malaysia - 575,000);                               Newcastle New South Wales, (Australia – 170,000); Newcastle KwaZulu-Natal (South Africa - 400,000)</a:t>
            </a:r>
          </a:p>
        </p:txBody>
      </p:sp>
      <p:sp>
        <p:nvSpPr>
          <p:cNvPr id="3" name="TextBox 2">
            <a:extLst>
              <a:ext uri="{FF2B5EF4-FFF2-40B4-BE49-F238E27FC236}">
                <a16:creationId xmlns:a16="http://schemas.microsoft.com/office/drawing/2014/main" id="{712016FE-6AE0-4529-B96D-BCF73EDD4BD1}"/>
              </a:ext>
            </a:extLst>
          </p:cNvPr>
          <p:cNvSpPr txBox="1"/>
          <p:nvPr/>
        </p:nvSpPr>
        <p:spPr>
          <a:xfrm>
            <a:off x="539552" y="260648"/>
            <a:ext cx="8424863" cy="461963"/>
          </a:xfrm>
          <a:prstGeom prst="rect">
            <a:avLst/>
          </a:prstGeom>
          <a:noFill/>
        </p:spPr>
        <p:txBody>
          <a:bodyPr>
            <a:spAutoFit/>
          </a:bodyPr>
          <a:lstStyle/>
          <a:p>
            <a:pPr eaLnBrk="1" fontAlgn="auto" hangingPunct="1">
              <a:spcBef>
                <a:spcPts val="0"/>
              </a:spcBef>
              <a:spcAft>
                <a:spcPts val="0"/>
              </a:spcAft>
              <a:defRPr/>
            </a:pPr>
            <a:r>
              <a:rPr lang="en-GB" b="1" kern="0" dirty="0">
                <a:solidFill>
                  <a:sysClr val="windowText" lastClr="000000"/>
                </a:solidFill>
                <a:latin typeface="Arial" panose="020B0604020202020204" pitchFamily="34" charset="0"/>
                <a:cs typeface="Arial" panose="020B0604020202020204" pitchFamily="34" charset="0"/>
              </a:rPr>
              <a:t>OUR MAIN PARTNER NEWCASTLES GROUPED BY SIZE </a:t>
            </a:r>
          </a:p>
        </p:txBody>
      </p:sp>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Box 1">
            <a:extLst>
              <a:ext uri="{FF2B5EF4-FFF2-40B4-BE49-F238E27FC236}">
                <a16:creationId xmlns:a16="http://schemas.microsoft.com/office/drawing/2014/main" id="{26F2A116-8891-4B2C-AC7F-5811AD033479}"/>
              </a:ext>
            </a:extLst>
          </p:cNvPr>
          <p:cNvSpPr txBox="1">
            <a:spLocks noChangeArrowheads="1"/>
          </p:cNvSpPr>
          <p:nvPr/>
        </p:nvSpPr>
        <p:spPr bwMode="auto">
          <a:xfrm>
            <a:off x="306830" y="200923"/>
            <a:ext cx="7187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b="1" dirty="0" err="1">
                <a:latin typeface="Arial" panose="020B0604020202020204" pitchFamily="34" charset="0"/>
                <a:cs typeface="Arial" panose="020B0604020202020204" pitchFamily="34" charset="0"/>
              </a:rPr>
              <a:t>Shinshiro</a:t>
            </a:r>
            <a:r>
              <a:rPr lang="en-GB" altLang="en-US" sz="1800" b="1" dirty="0">
                <a:latin typeface="Arial" panose="020B0604020202020204" pitchFamily="34" charset="0"/>
                <a:cs typeface="Arial" panose="020B0604020202020204" pitchFamily="34" charset="0"/>
              </a:rPr>
              <a:t> City, Japan, population 50,000, is 220km SW of Tokyo</a:t>
            </a:r>
          </a:p>
        </p:txBody>
      </p:sp>
      <p:pic>
        <p:nvPicPr>
          <p:cNvPr id="11268" name="Picture 12">
            <a:extLst>
              <a:ext uri="{FF2B5EF4-FFF2-40B4-BE49-F238E27FC236}">
                <a16:creationId xmlns:a16="http://schemas.microsoft.com/office/drawing/2014/main" id="{9427B9EA-1221-4A0C-AEDE-37F78B5246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543" y="635362"/>
            <a:ext cx="3625850" cy="254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1">
            <a:extLst>
              <a:ext uri="{FF2B5EF4-FFF2-40B4-BE49-F238E27FC236}">
                <a16:creationId xmlns:a16="http://schemas.microsoft.com/office/drawing/2014/main" id="{B747090E-91D4-43DA-BB39-B557659273E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585725" y="209945"/>
            <a:ext cx="1101113" cy="17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3">
            <a:extLst>
              <a:ext uri="{FF2B5EF4-FFF2-40B4-BE49-F238E27FC236}">
                <a16:creationId xmlns:a16="http://schemas.microsoft.com/office/drawing/2014/main" id="{0BB23468-579B-42DE-A666-8562CAF0F5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2400" y="635362"/>
            <a:ext cx="3321238"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10">
            <a:extLst>
              <a:ext uri="{FF2B5EF4-FFF2-40B4-BE49-F238E27FC236}">
                <a16:creationId xmlns:a16="http://schemas.microsoft.com/office/drawing/2014/main" id="{C5A4272F-4E76-41C7-9B08-F4ECDB23FC4A}"/>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387538" y="843613"/>
            <a:ext cx="885825"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6">
            <a:extLst>
              <a:ext uri="{FF2B5EF4-FFF2-40B4-BE49-F238E27FC236}">
                <a16:creationId xmlns:a16="http://schemas.microsoft.com/office/drawing/2014/main" id="{5A1860A6-1F7F-4232-AD7C-94BA4D4F94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06895" y="2053947"/>
            <a:ext cx="1121518" cy="1123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a:extLst>
              <a:ext uri="{FF2B5EF4-FFF2-40B4-BE49-F238E27FC236}">
                <a16:creationId xmlns:a16="http://schemas.microsoft.com/office/drawing/2014/main" id="{05ADB0D5-2E17-3339-A23E-FB1BC59567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69" t="25809" r="69" b="-26266"/>
          <a:stretch>
            <a:fillRect/>
          </a:stretch>
        </p:blipFill>
        <p:spPr bwMode="auto">
          <a:xfrm>
            <a:off x="264935" y="4099161"/>
            <a:ext cx="4665505" cy="3097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D31D89F8-A515-F40A-7773-98B667E0F1DC}"/>
              </a:ext>
            </a:extLst>
          </p:cNvPr>
          <p:cNvSpPr txBox="1"/>
          <p:nvPr/>
        </p:nvSpPr>
        <p:spPr>
          <a:xfrm>
            <a:off x="264935" y="3399734"/>
            <a:ext cx="8380008" cy="646331"/>
          </a:xfrm>
          <a:prstGeom prst="rect">
            <a:avLst/>
          </a:prstGeom>
          <a:noFill/>
        </p:spPr>
        <p:txBody>
          <a:bodyPr wrap="square" rtlCol="0">
            <a:spAutoFit/>
          </a:bodyPr>
          <a:lstStyle/>
          <a:p>
            <a:pPr algn="ctr"/>
            <a:r>
              <a:rPr lang="en-GB" sz="1800" b="1" dirty="0">
                <a:latin typeface="Arial" panose="020B0604020202020204" pitchFamily="34" charset="0"/>
                <a:cs typeface="Arial" panose="020B0604020202020204" pitchFamily="34" charset="0"/>
              </a:rPr>
              <a:t>Neuburg an der Donau (“Newcastle on the Danube”) is 80km north of Munich, Germany and has a population of 30,000</a:t>
            </a:r>
          </a:p>
        </p:txBody>
      </p:sp>
      <p:pic>
        <p:nvPicPr>
          <p:cNvPr id="5" name="Picture 4">
            <a:extLst>
              <a:ext uri="{FF2B5EF4-FFF2-40B4-BE49-F238E27FC236}">
                <a16:creationId xmlns:a16="http://schemas.microsoft.com/office/drawing/2014/main" id="{34887F65-7D77-C52F-7461-090CE379A5C7}"/>
              </a:ext>
            </a:extLst>
          </p:cNvPr>
          <p:cNvPicPr>
            <a:picLocks noChangeAspect="1"/>
          </p:cNvPicPr>
          <p:nvPr/>
        </p:nvPicPr>
        <p:blipFill>
          <a:blip r:embed="rId8"/>
          <a:stretch>
            <a:fillRect/>
          </a:stretch>
        </p:blipFill>
        <p:spPr>
          <a:xfrm>
            <a:off x="539552" y="5701887"/>
            <a:ext cx="967081" cy="577065"/>
          </a:xfrm>
          <a:prstGeom prst="rect">
            <a:avLst/>
          </a:prstGeom>
        </p:spPr>
      </p:pic>
      <p:pic>
        <p:nvPicPr>
          <p:cNvPr id="6" name="Picture 5">
            <a:extLst>
              <a:ext uri="{FF2B5EF4-FFF2-40B4-BE49-F238E27FC236}">
                <a16:creationId xmlns:a16="http://schemas.microsoft.com/office/drawing/2014/main" id="{6D154E5F-0085-EDA6-4BD3-2F8015763C51}"/>
              </a:ext>
            </a:extLst>
          </p:cNvPr>
          <p:cNvPicPr>
            <a:picLocks noChangeAspect="1"/>
          </p:cNvPicPr>
          <p:nvPr/>
        </p:nvPicPr>
        <p:blipFill>
          <a:blip r:embed="rId9"/>
          <a:stretch>
            <a:fillRect/>
          </a:stretch>
        </p:blipFill>
        <p:spPr>
          <a:xfrm>
            <a:off x="5747454" y="4099161"/>
            <a:ext cx="3051818" cy="2293223"/>
          </a:xfrm>
          <a:prstGeom prst="rect">
            <a:avLst/>
          </a:prstGeom>
        </p:spPr>
      </p:pic>
      <p:pic>
        <p:nvPicPr>
          <p:cNvPr id="3" name="Picture 2"/>
          <p:cNvPicPr>
            <a:picLocks noChangeAspect="1"/>
          </p:cNvPicPr>
          <p:nvPr/>
        </p:nvPicPr>
        <p:blipFill>
          <a:blip r:embed="rId10"/>
          <a:stretch>
            <a:fillRect/>
          </a:stretch>
        </p:blipFill>
        <p:spPr>
          <a:xfrm>
            <a:off x="4279394" y="4345365"/>
            <a:ext cx="1897170" cy="18971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5">
            <a:extLst>
              <a:ext uri="{FF2B5EF4-FFF2-40B4-BE49-F238E27FC236}">
                <a16:creationId xmlns:a16="http://schemas.microsoft.com/office/drawing/2014/main" id="{78410A52-F513-459C-91D5-32AB4140F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502461" y="1052736"/>
            <a:ext cx="1566426" cy="830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8">
            <a:extLst>
              <a:ext uri="{FF2B5EF4-FFF2-40B4-BE49-F238E27FC236}">
                <a16:creationId xmlns:a16="http://schemas.microsoft.com/office/drawing/2014/main" id="{D57D0E02-ECDC-4862-A01A-2177768853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681"/>
          <a:stretch/>
        </p:blipFill>
        <p:spPr bwMode="auto">
          <a:xfrm>
            <a:off x="6036287" y="10758"/>
            <a:ext cx="3091439" cy="2098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1">
            <a:extLst>
              <a:ext uri="{FF2B5EF4-FFF2-40B4-BE49-F238E27FC236}">
                <a16:creationId xmlns:a16="http://schemas.microsoft.com/office/drawing/2014/main" id="{05571EAE-B820-405B-BFFA-5515400AD1F1}"/>
              </a:ext>
            </a:extLst>
          </p:cNvPr>
          <p:cNvPicPr>
            <a:picLocks noChangeAspect="1"/>
          </p:cNvPicPr>
          <p:nvPr/>
        </p:nvPicPr>
        <p:blipFill rotWithShape="1">
          <a:blip r:embed="rId4">
            <a:extLst>
              <a:ext uri="{28A0092B-C50C-407E-A947-70E740481C1C}">
                <a14:useLocalDpi xmlns:a14="http://schemas.microsoft.com/office/drawing/2010/main" val="0"/>
              </a:ext>
            </a:extLst>
          </a:blip>
          <a:srcRect t="25167"/>
          <a:stretch/>
        </p:blipFill>
        <p:spPr bwMode="auto">
          <a:xfrm>
            <a:off x="4502461" y="2071590"/>
            <a:ext cx="3262820" cy="1628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3">
            <a:extLst>
              <a:ext uri="{FF2B5EF4-FFF2-40B4-BE49-F238E27FC236}">
                <a16:creationId xmlns:a16="http://schemas.microsoft.com/office/drawing/2014/main" id="{58DC5C8D-3DFF-4248-8B64-DEE6FBA438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380312" y="525177"/>
            <a:ext cx="743583" cy="74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TextBox 1">
            <a:extLst>
              <a:ext uri="{FF2B5EF4-FFF2-40B4-BE49-F238E27FC236}">
                <a16:creationId xmlns:a16="http://schemas.microsoft.com/office/drawing/2014/main" id="{22BBD37E-39C1-4DA7-8492-6C911EBAC458}"/>
              </a:ext>
            </a:extLst>
          </p:cNvPr>
          <p:cNvSpPr txBox="1">
            <a:spLocks noChangeArrowheads="1"/>
          </p:cNvSpPr>
          <p:nvPr/>
        </p:nvSpPr>
        <p:spPr bwMode="auto">
          <a:xfrm>
            <a:off x="327982" y="180975"/>
            <a:ext cx="64042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GB" altLang="en-US" sz="1800" b="1" dirty="0">
                <a:latin typeface="Arial" panose="020B0604020202020204" pitchFamily="34" charset="0"/>
                <a:cs typeface="Arial" panose="020B0604020202020204" pitchFamily="34" charset="0"/>
              </a:rPr>
              <a:t>Neuchâtel is a 1000 year old city, </a:t>
            </a:r>
            <a:r>
              <a:rPr lang="en-US" altLang="en-US" sz="1800" b="1" dirty="0">
                <a:latin typeface="Arial" panose="020B0604020202020204" pitchFamily="34" charset="0"/>
                <a:cs typeface="Arial" panose="020B0604020202020204" pitchFamily="34" charset="0"/>
              </a:rPr>
              <a:t>in the French-speaking part of </a:t>
            </a:r>
            <a:r>
              <a:rPr lang="en-GB" altLang="en-US" sz="1800" b="1" dirty="0">
                <a:latin typeface="Arial" panose="020B0604020202020204" pitchFamily="34" charset="0"/>
                <a:cs typeface="Arial" panose="020B0604020202020204" pitchFamily="34" charset="0"/>
              </a:rPr>
              <a:t>Switzerland, with a population of 45,000. </a:t>
            </a:r>
            <a:endParaRPr lang="en-GB" altLang="en-US" sz="1700" b="1"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9839ED54-678A-0124-8E2A-EC23C1A80EE8}"/>
              </a:ext>
            </a:extLst>
          </p:cNvPr>
          <p:cNvPicPr>
            <a:picLocks noChangeAspect="1"/>
          </p:cNvPicPr>
          <p:nvPr/>
        </p:nvPicPr>
        <p:blipFill>
          <a:blip r:embed="rId6">
            <a:extLst>
              <a:ext uri="{28A0092B-C50C-407E-A947-70E740481C1C}">
                <a14:useLocalDpi xmlns:a14="http://schemas.microsoft.com/office/drawing/2010/main" val="0"/>
              </a:ext>
            </a:extLst>
          </a:blip>
          <a:srcRect t="-2149" b="1"/>
          <a:stretch/>
        </p:blipFill>
        <p:spPr>
          <a:xfrm>
            <a:off x="343356" y="914510"/>
            <a:ext cx="4071480" cy="2774032"/>
          </a:xfrm>
          <a:prstGeom prst="rect">
            <a:avLst/>
          </a:prstGeom>
        </p:spPr>
      </p:pic>
      <p:sp>
        <p:nvSpPr>
          <p:cNvPr id="7" name="TextBox 6">
            <a:extLst>
              <a:ext uri="{FF2B5EF4-FFF2-40B4-BE49-F238E27FC236}">
                <a16:creationId xmlns:a16="http://schemas.microsoft.com/office/drawing/2014/main" id="{C2ABA31D-04DB-A39E-4EB6-A5CE0662262A}"/>
              </a:ext>
            </a:extLst>
          </p:cNvPr>
          <p:cNvSpPr txBox="1"/>
          <p:nvPr/>
        </p:nvSpPr>
        <p:spPr>
          <a:xfrm>
            <a:off x="327982" y="3775743"/>
            <a:ext cx="8549948" cy="646331"/>
          </a:xfrm>
          <a:prstGeom prst="rect">
            <a:avLst/>
          </a:prstGeom>
          <a:noFill/>
        </p:spPr>
        <p:txBody>
          <a:bodyPr wrap="square" rtlCol="0">
            <a:spAutoFit/>
          </a:bodyPr>
          <a:lstStyle/>
          <a:p>
            <a:pPr algn="ctr"/>
            <a:r>
              <a:rPr lang="en-GB" sz="1800" b="1" dirty="0">
                <a:latin typeface="Arial" panose="020B0604020202020204" pitchFamily="34" charset="0"/>
                <a:cs typeface="Arial" panose="020B0604020202020204" pitchFamily="34" charset="0"/>
              </a:rPr>
              <a:t>Newcastle KwaZulu Natal, South Africa has a population of around 400,000 including large townships; it is 260km NW of Durban.</a:t>
            </a:r>
          </a:p>
        </p:txBody>
      </p:sp>
      <p:pic>
        <p:nvPicPr>
          <p:cNvPr id="9" name="Picture 8">
            <a:extLst>
              <a:ext uri="{FF2B5EF4-FFF2-40B4-BE49-F238E27FC236}">
                <a16:creationId xmlns:a16="http://schemas.microsoft.com/office/drawing/2014/main" id="{D8DEE990-1BBF-ECF1-32BF-692E348B29D1}"/>
              </a:ext>
            </a:extLst>
          </p:cNvPr>
          <p:cNvPicPr>
            <a:picLocks noChangeAspect="1"/>
          </p:cNvPicPr>
          <p:nvPr/>
        </p:nvPicPr>
        <p:blipFill>
          <a:blip r:embed="rId7"/>
          <a:stretch>
            <a:fillRect/>
          </a:stretch>
        </p:blipFill>
        <p:spPr>
          <a:xfrm>
            <a:off x="397085" y="4509277"/>
            <a:ext cx="3060457" cy="2200847"/>
          </a:xfrm>
          <a:prstGeom prst="rect">
            <a:avLst/>
          </a:prstGeom>
        </p:spPr>
      </p:pic>
      <p:pic>
        <p:nvPicPr>
          <p:cNvPr id="10" name="Picture 9">
            <a:extLst>
              <a:ext uri="{FF2B5EF4-FFF2-40B4-BE49-F238E27FC236}">
                <a16:creationId xmlns:a16="http://schemas.microsoft.com/office/drawing/2014/main" id="{25BD28AE-109D-FC5D-B248-85D1648257F4}"/>
              </a:ext>
            </a:extLst>
          </p:cNvPr>
          <p:cNvPicPr>
            <a:picLocks noChangeAspect="1"/>
          </p:cNvPicPr>
          <p:nvPr/>
        </p:nvPicPr>
        <p:blipFill>
          <a:blip r:embed="rId8"/>
          <a:stretch>
            <a:fillRect/>
          </a:stretch>
        </p:blipFill>
        <p:spPr>
          <a:xfrm>
            <a:off x="3552071" y="4509277"/>
            <a:ext cx="3470985" cy="2200846"/>
          </a:xfrm>
          <a:prstGeom prst="rect">
            <a:avLst/>
          </a:prstGeom>
        </p:spPr>
      </p:pic>
      <p:pic>
        <p:nvPicPr>
          <p:cNvPr id="11" name="Picture 1">
            <a:extLst>
              <a:ext uri="{FF2B5EF4-FFF2-40B4-BE49-F238E27FC236}">
                <a16:creationId xmlns:a16="http://schemas.microsoft.com/office/drawing/2014/main" id="{FB9A726F-D71B-8569-3778-419E3648DE09}"/>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3707904" y="4653136"/>
            <a:ext cx="1080120" cy="670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a:extLst>
              <a:ext uri="{FF2B5EF4-FFF2-40B4-BE49-F238E27FC236}">
                <a16:creationId xmlns:a16="http://schemas.microsoft.com/office/drawing/2014/main" id="{14C304F1-3B97-9C3C-8C3E-98EB2193A51E}"/>
              </a:ext>
            </a:extLst>
          </p:cNvPr>
          <p:cNvPicPr>
            <a:picLocks noChangeAspect="1"/>
          </p:cNvPicPr>
          <p:nvPr/>
        </p:nvPicPr>
        <p:blipFill>
          <a:blip r:embed="rId10"/>
          <a:stretch>
            <a:fillRect/>
          </a:stretch>
        </p:blipFill>
        <p:spPr>
          <a:xfrm>
            <a:off x="7080566" y="4606915"/>
            <a:ext cx="1755800" cy="193259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Box 2">
            <a:extLst>
              <a:ext uri="{FF2B5EF4-FFF2-40B4-BE49-F238E27FC236}">
                <a16:creationId xmlns:a16="http://schemas.microsoft.com/office/drawing/2014/main" id="{93781057-AC36-45EB-A8B4-659349DD0813}"/>
              </a:ext>
            </a:extLst>
          </p:cNvPr>
          <p:cNvSpPr txBox="1">
            <a:spLocks noChangeArrowheads="1"/>
          </p:cNvSpPr>
          <p:nvPr/>
        </p:nvSpPr>
        <p:spPr bwMode="auto">
          <a:xfrm>
            <a:off x="47662" y="229775"/>
            <a:ext cx="8639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1800" b="1" dirty="0">
                <a:latin typeface="Arial" panose="020B0604020202020204" pitchFamily="34" charset="0"/>
                <a:cs typeface="Arial" panose="020B0604020202020204" pitchFamily="34" charset="0"/>
              </a:rPr>
              <a:t>Newcastle upon Tyne is in North East England, population 300,000</a:t>
            </a:r>
          </a:p>
        </p:txBody>
      </p:sp>
      <p:pic>
        <p:nvPicPr>
          <p:cNvPr id="15366" name="Picture 2">
            <a:extLst>
              <a:ext uri="{FF2B5EF4-FFF2-40B4-BE49-F238E27FC236}">
                <a16:creationId xmlns:a16="http://schemas.microsoft.com/office/drawing/2014/main" id="{0D5F11E4-F776-45E1-AF27-7BFD76A3AA0D}"/>
              </a:ext>
            </a:extLst>
          </p:cNvPr>
          <p:cNvPicPr>
            <a:picLocks noChangeAspect="1"/>
          </p:cNvPicPr>
          <p:nvPr/>
        </p:nvPicPr>
        <p:blipFill>
          <a:blip r:embed="rId2">
            <a:extLst>
              <a:ext uri="{28A0092B-C50C-407E-A947-70E740481C1C}">
                <a14:useLocalDpi xmlns:a14="http://schemas.microsoft.com/office/drawing/2010/main" val="0"/>
              </a:ext>
            </a:extLst>
          </a:blip>
          <a:srcRect l="-671" t="10999" r="671" b="-14664"/>
          <a:stretch>
            <a:fillRect/>
          </a:stretch>
        </p:blipFill>
        <p:spPr bwMode="auto">
          <a:xfrm>
            <a:off x="5896773" y="763618"/>
            <a:ext cx="2983665" cy="253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3">
            <a:extLst>
              <a:ext uri="{FF2B5EF4-FFF2-40B4-BE49-F238E27FC236}">
                <a16:creationId xmlns:a16="http://schemas.microsoft.com/office/drawing/2014/main" id="{AB71FBB7-0C89-4C6F-A7B9-FE68E18532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9857" y="675606"/>
            <a:ext cx="3608511" cy="2274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462CE8D5-A983-D709-4BB5-6CD78B357A27}"/>
              </a:ext>
            </a:extLst>
          </p:cNvPr>
          <p:cNvPicPr>
            <a:picLocks noChangeAspect="1"/>
          </p:cNvPicPr>
          <p:nvPr/>
        </p:nvPicPr>
        <p:blipFill>
          <a:blip r:embed="rId4"/>
          <a:stretch>
            <a:fillRect/>
          </a:stretch>
        </p:blipFill>
        <p:spPr>
          <a:xfrm>
            <a:off x="2724830" y="763618"/>
            <a:ext cx="1077501" cy="538751"/>
          </a:xfrm>
          <a:prstGeom prst="rect">
            <a:avLst/>
          </a:prstGeom>
        </p:spPr>
      </p:pic>
      <p:sp>
        <p:nvSpPr>
          <p:cNvPr id="3" name="TextBox 2">
            <a:extLst>
              <a:ext uri="{FF2B5EF4-FFF2-40B4-BE49-F238E27FC236}">
                <a16:creationId xmlns:a16="http://schemas.microsoft.com/office/drawing/2014/main" id="{6810C3A4-C030-4FE1-1CB3-541C844EDB1A}"/>
              </a:ext>
            </a:extLst>
          </p:cNvPr>
          <p:cNvSpPr txBox="1"/>
          <p:nvPr/>
        </p:nvSpPr>
        <p:spPr>
          <a:xfrm>
            <a:off x="330163" y="3195308"/>
            <a:ext cx="8550275" cy="646331"/>
          </a:xfrm>
          <a:prstGeom prst="rect">
            <a:avLst/>
          </a:prstGeom>
          <a:noFill/>
        </p:spPr>
        <p:txBody>
          <a:bodyPr wrap="square" rtlCol="0">
            <a:spAutoFit/>
          </a:bodyPr>
          <a:lstStyle/>
          <a:p>
            <a:pPr algn="ctr"/>
            <a:r>
              <a:rPr lang="en-GB" sz="1800" b="1" dirty="0" err="1">
                <a:latin typeface="Arial" panose="020B0604020202020204" pitchFamily="34" charset="0"/>
                <a:cs typeface="Arial" panose="020B0604020202020204" pitchFamily="34" charset="0"/>
              </a:rPr>
              <a:t>Nové</a:t>
            </a:r>
            <a:r>
              <a:rPr lang="en-GB" sz="1800" b="1" dirty="0">
                <a:latin typeface="Arial" panose="020B0604020202020204" pitchFamily="34" charset="0"/>
                <a:cs typeface="Arial" panose="020B0604020202020204" pitchFamily="34" charset="0"/>
              </a:rPr>
              <a:t> </a:t>
            </a:r>
            <a:r>
              <a:rPr lang="en-GB" sz="1800" b="1" dirty="0" err="1">
                <a:latin typeface="Arial" panose="020B0604020202020204" pitchFamily="34" charset="0"/>
                <a:cs typeface="Arial" panose="020B0604020202020204" pitchFamily="34" charset="0"/>
              </a:rPr>
              <a:t>Zámky</a:t>
            </a:r>
            <a:r>
              <a:rPr lang="en-GB" sz="1800" b="1" dirty="0">
                <a:latin typeface="Arial" panose="020B0604020202020204" pitchFamily="34" charset="0"/>
                <a:cs typeface="Arial" panose="020B0604020202020204" pitchFamily="34" charset="0"/>
              </a:rPr>
              <a:t> is in Slovakia, on the Nitra Rover, west of the capital Bratislava, with a population of 42,000</a:t>
            </a:r>
          </a:p>
        </p:txBody>
      </p:sp>
      <p:pic>
        <p:nvPicPr>
          <p:cNvPr id="4" name="Picture 3">
            <a:extLst>
              <a:ext uri="{FF2B5EF4-FFF2-40B4-BE49-F238E27FC236}">
                <a16:creationId xmlns:a16="http://schemas.microsoft.com/office/drawing/2014/main" id="{F7857AC1-8591-D0FD-FE3C-7A1F586476FF}"/>
              </a:ext>
            </a:extLst>
          </p:cNvPr>
          <p:cNvPicPr>
            <a:picLocks noChangeAspect="1"/>
          </p:cNvPicPr>
          <p:nvPr/>
        </p:nvPicPr>
        <p:blipFill>
          <a:blip r:embed="rId5"/>
          <a:stretch>
            <a:fillRect/>
          </a:stretch>
        </p:blipFill>
        <p:spPr>
          <a:xfrm>
            <a:off x="346651" y="3967772"/>
            <a:ext cx="3769532" cy="2391297"/>
          </a:xfrm>
          <a:prstGeom prst="rect">
            <a:avLst/>
          </a:prstGeom>
        </p:spPr>
      </p:pic>
      <p:pic>
        <p:nvPicPr>
          <p:cNvPr id="5" name="Picture 4">
            <a:extLst>
              <a:ext uri="{FF2B5EF4-FFF2-40B4-BE49-F238E27FC236}">
                <a16:creationId xmlns:a16="http://schemas.microsoft.com/office/drawing/2014/main" id="{6E1185B9-DB12-2ED0-3B89-2741B281C71F}"/>
              </a:ext>
            </a:extLst>
          </p:cNvPr>
          <p:cNvPicPr>
            <a:picLocks noChangeAspect="1"/>
          </p:cNvPicPr>
          <p:nvPr/>
        </p:nvPicPr>
        <p:blipFill>
          <a:blip r:embed="rId6"/>
          <a:stretch>
            <a:fillRect/>
          </a:stretch>
        </p:blipFill>
        <p:spPr>
          <a:xfrm>
            <a:off x="4182228" y="5513079"/>
            <a:ext cx="1109019" cy="740825"/>
          </a:xfrm>
          <a:prstGeom prst="rect">
            <a:avLst/>
          </a:prstGeom>
        </p:spPr>
      </p:pic>
      <p:pic>
        <p:nvPicPr>
          <p:cNvPr id="6" name="Picture 5">
            <a:extLst>
              <a:ext uri="{FF2B5EF4-FFF2-40B4-BE49-F238E27FC236}">
                <a16:creationId xmlns:a16="http://schemas.microsoft.com/office/drawing/2014/main" id="{0DD1F703-7CCA-A703-B25B-DBF57EEB588C}"/>
              </a:ext>
            </a:extLst>
          </p:cNvPr>
          <p:cNvPicPr>
            <a:picLocks noChangeAspect="1"/>
          </p:cNvPicPr>
          <p:nvPr/>
        </p:nvPicPr>
        <p:blipFill>
          <a:blip r:embed="rId7"/>
          <a:stretch>
            <a:fillRect/>
          </a:stretch>
        </p:blipFill>
        <p:spPr>
          <a:xfrm>
            <a:off x="5334265" y="4173710"/>
            <a:ext cx="3352572" cy="2126900"/>
          </a:xfrm>
          <a:prstGeom prst="rect">
            <a:avLst/>
          </a:prstGeom>
        </p:spPr>
      </p:pic>
      <p:pic>
        <p:nvPicPr>
          <p:cNvPr id="7" name="Picture 6">
            <a:extLst>
              <a:ext uri="{FF2B5EF4-FFF2-40B4-BE49-F238E27FC236}">
                <a16:creationId xmlns:a16="http://schemas.microsoft.com/office/drawing/2014/main" id="{9302D31A-E581-16BA-35FF-D9EE10716FF2}"/>
              </a:ext>
            </a:extLst>
          </p:cNvPr>
          <p:cNvPicPr>
            <a:picLocks noChangeAspect="1"/>
          </p:cNvPicPr>
          <p:nvPr/>
        </p:nvPicPr>
        <p:blipFill>
          <a:blip r:embed="rId8"/>
          <a:stretch>
            <a:fillRect/>
          </a:stretch>
        </p:blipFill>
        <p:spPr>
          <a:xfrm>
            <a:off x="3807906" y="4249633"/>
            <a:ext cx="1776083" cy="1187875"/>
          </a:xfrm>
          <a:prstGeom prst="rect">
            <a:avLst/>
          </a:prstGeom>
        </p:spPr>
      </p:pic>
      <p:pic>
        <p:nvPicPr>
          <p:cNvPr id="8" name="Picture 7"/>
          <p:cNvPicPr>
            <a:picLocks noChangeAspect="1"/>
          </p:cNvPicPr>
          <p:nvPr/>
        </p:nvPicPr>
        <p:blipFill>
          <a:blip r:embed="rId9"/>
          <a:stretch>
            <a:fillRect/>
          </a:stretch>
        </p:blipFill>
        <p:spPr>
          <a:xfrm>
            <a:off x="3973506" y="893691"/>
            <a:ext cx="1879278" cy="183804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F42B0D-E131-9B7F-3CC3-4688B4B47A4E}"/>
              </a:ext>
            </a:extLst>
          </p:cNvPr>
          <p:cNvPicPr>
            <a:picLocks noChangeAspect="1"/>
          </p:cNvPicPr>
          <p:nvPr/>
        </p:nvPicPr>
        <p:blipFill>
          <a:blip r:embed="rId2"/>
          <a:stretch>
            <a:fillRect/>
          </a:stretch>
        </p:blipFill>
        <p:spPr>
          <a:xfrm>
            <a:off x="7092280" y="692696"/>
            <a:ext cx="1301167" cy="864096"/>
          </a:xfrm>
          <a:prstGeom prst="rect">
            <a:avLst/>
          </a:prstGeom>
        </p:spPr>
      </p:pic>
      <p:sp>
        <p:nvSpPr>
          <p:cNvPr id="3" name="TextBox 2">
            <a:extLst>
              <a:ext uri="{FF2B5EF4-FFF2-40B4-BE49-F238E27FC236}">
                <a16:creationId xmlns:a16="http://schemas.microsoft.com/office/drawing/2014/main" id="{2B18A0AA-6143-3FDC-E9E0-89A3A04CF1D8}"/>
              </a:ext>
            </a:extLst>
          </p:cNvPr>
          <p:cNvSpPr txBox="1"/>
          <p:nvPr/>
        </p:nvSpPr>
        <p:spPr>
          <a:xfrm>
            <a:off x="467544" y="260648"/>
            <a:ext cx="8280920" cy="646331"/>
          </a:xfrm>
          <a:prstGeom prst="rect">
            <a:avLst/>
          </a:prstGeom>
          <a:noFill/>
        </p:spPr>
        <p:txBody>
          <a:bodyPr wrap="square" rtlCol="0">
            <a:spAutoFit/>
          </a:bodyPr>
          <a:lstStyle/>
          <a:p>
            <a:pPr algn="ctr"/>
            <a:r>
              <a:rPr lang="en-GB" sz="1800" b="1" dirty="0">
                <a:latin typeface="Arial" panose="020B0604020202020204" pitchFamily="34" charset="0"/>
                <a:cs typeface="Arial" panose="020B0604020202020204" pitchFamily="34" charset="0"/>
              </a:rPr>
              <a:t> </a:t>
            </a:r>
            <a:r>
              <a:rPr lang="en-GB" sz="1800" b="1" dirty="0" err="1">
                <a:latin typeface="Arial" panose="020B0604020202020204" pitchFamily="34" charset="0"/>
                <a:cs typeface="Arial" panose="020B0604020202020204" pitchFamily="34" charset="0"/>
              </a:rPr>
              <a:t>Nové</a:t>
            </a:r>
            <a:r>
              <a:rPr lang="en-GB" sz="1800" b="1" dirty="0">
                <a:latin typeface="Arial" panose="020B0604020202020204" pitchFamily="34" charset="0"/>
                <a:cs typeface="Arial" panose="020B0604020202020204" pitchFamily="34" charset="0"/>
              </a:rPr>
              <a:t> </a:t>
            </a:r>
            <a:r>
              <a:rPr lang="en-GB" sz="1800" b="1" dirty="0" err="1">
                <a:latin typeface="Arial" panose="020B0604020202020204" pitchFamily="34" charset="0"/>
                <a:cs typeface="Arial" panose="020B0604020202020204" pitchFamily="34" charset="0"/>
              </a:rPr>
              <a:t>Hrady</a:t>
            </a:r>
            <a:r>
              <a:rPr lang="en-GB" sz="1800" b="1" dirty="0">
                <a:latin typeface="Arial" panose="020B0604020202020204" pitchFamily="34" charset="0"/>
                <a:cs typeface="Arial" panose="020B0604020202020204" pitchFamily="34" charset="0"/>
              </a:rPr>
              <a:t>, South Bohemia, Czech Republic, on the Austrian border. Population 2600</a:t>
            </a:r>
          </a:p>
        </p:txBody>
      </p:sp>
      <p:pic>
        <p:nvPicPr>
          <p:cNvPr id="5" name="Picture 4">
            <a:extLst>
              <a:ext uri="{FF2B5EF4-FFF2-40B4-BE49-F238E27FC236}">
                <a16:creationId xmlns:a16="http://schemas.microsoft.com/office/drawing/2014/main" id="{8543187E-C1E5-BCED-B7B2-F59C20A1BE4B}"/>
              </a:ext>
            </a:extLst>
          </p:cNvPr>
          <p:cNvPicPr>
            <a:picLocks noChangeAspect="1"/>
          </p:cNvPicPr>
          <p:nvPr/>
        </p:nvPicPr>
        <p:blipFill>
          <a:blip r:embed="rId3"/>
          <a:stretch>
            <a:fillRect/>
          </a:stretch>
        </p:blipFill>
        <p:spPr>
          <a:xfrm>
            <a:off x="3347864" y="583813"/>
            <a:ext cx="3414056" cy="2831862"/>
          </a:xfrm>
          <a:prstGeom prst="rect">
            <a:avLst/>
          </a:prstGeom>
        </p:spPr>
      </p:pic>
      <p:pic>
        <p:nvPicPr>
          <p:cNvPr id="6" name="Picture 5">
            <a:extLst>
              <a:ext uri="{FF2B5EF4-FFF2-40B4-BE49-F238E27FC236}">
                <a16:creationId xmlns:a16="http://schemas.microsoft.com/office/drawing/2014/main" id="{2A80A962-9CCA-C1FA-67BF-A49C99B79423}"/>
              </a:ext>
            </a:extLst>
          </p:cNvPr>
          <p:cNvPicPr>
            <a:picLocks noChangeAspect="1"/>
          </p:cNvPicPr>
          <p:nvPr/>
        </p:nvPicPr>
        <p:blipFill>
          <a:blip r:embed="rId4"/>
          <a:stretch>
            <a:fillRect/>
          </a:stretch>
        </p:blipFill>
        <p:spPr>
          <a:xfrm>
            <a:off x="6911873" y="1659495"/>
            <a:ext cx="1836592" cy="1969893"/>
          </a:xfrm>
          <a:prstGeom prst="rect">
            <a:avLst/>
          </a:prstGeom>
        </p:spPr>
      </p:pic>
      <p:pic>
        <p:nvPicPr>
          <p:cNvPr id="7" name="Picture 6">
            <a:extLst>
              <a:ext uri="{FF2B5EF4-FFF2-40B4-BE49-F238E27FC236}">
                <a16:creationId xmlns:a16="http://schemas.microsoft.com/office/drawing/2014/main" id="{AC50FE02-289C-5EB8-9B92-2AB15AB492B1}"/>
              </a:ext>
            </a:extLst>
          </p:cNvPr>
          <p:cNvPicPr>
            <a:picLocks noChangeAspect="1"/>
          </p:cNvPicPr>
          <p:nvPr/>
        </p:nvPicPr>
        <p:blipFill>
          <a:blip r:embed="rId5"/>
          <a:stretch>
            <a:fillRect/>
          </a:stretch>
        </p:blipFill>
        <p:spPr>
          <a:xfrm>
            <a:off x="423832" y="1556792"/>
            <a:ext cx="2774079" cy="2072596"/>
          </a:xfrm>
          <a:prstGeom prst="rect">
            <a:avLst/>
          </a:prstGeom>
        </p:spPr>
      </p:pic>
      <p:pic>
        <p:nvPicPr>
          <p:cNvPr id="8" name="Picture 7">
            <a:extLst>
              <a:ext uri="{FF2B5EF4-FFF2-40B4-BE49-F238E27FC236}">
                <a16:creationId xmlns:a16="http://schemas.microsoft.com/office/drawing/2014/main" id="{CDEB94FA-3D36-0D78-CA24-7A11E03CE783}"/>
              </a:ext>
            </a:extLst>
          </p:cNvPr>
          <p:cNvPicPr>
            <a:picLocks noChangeAspect="1"/>
          </p:cNvPicPr>
          <p:nvPr/>
        </p:nvPicPr>
        <p:blipFill>
          <a:blip r:embed="rId6"/>
          <a:stretch>
            <a:fillRect/>
          </a:stretch>
        </p:blipFill>
        <p:spPr>
          <a:xfrm>
            <a:off x="423833" y="703530"/>
            <a:ext cx="2774079" cy="1653879"/>
          </a:xfrm>
          <a:prstGeom prst="rect">
            <a:avLst/>
          </a:prstGeom>
        </p:spPr>
      </p:pic>
      <p:pic>
        <p:nvPicPr>
          <p:cNvPr id="4" name="Picture 3">
            <a:extLst>
              <a:ext uri="{FF2B5EF4-FFF2-40B4-BE49-F238E27FC236}">
                <a16:creationId xmlns:a16="http://schemas.microsoft.com/office/drawing/2014/main" id="{0A9DA8A8-AEC7-EFC2-7220-CAAA3E2152C4}"/>
              </a:ext>
            </a:extLst>
          </p:cNvPr>
          <p:cNvPicPr>
            <a:picLocks noChangeAspect="1"/>
          </p:cNvPicPr>
          <p:nvPr/>
        </p:nvPicPr>
        <p:blipFill>
          <a:blip r:embed="rId7"/>
          <a:stretch>
            <a:fillRect/>
          </a:stretch>
        </p:blipFill>
        <p:spPr>
          <a:xfrm>
            <a:off x="2483768" y="4092002"/>
            <a:ext cx="3062813" cy="2340619"/>
          </a:xfrm>
          <a:prstGeom prst="rect">
            <a:avLst/>
          </a:prstGeom>
        </p:spPr>
      </p:pic>
      <p:sp>
        <p:nvSpPr>
          <p:cNvPr id="11" name="TextBox 10">
            <a:extLst>
              <a:ext uri="{FF2B5EF4-FFF2-40B4-BE49-F238E27FC236}">
                <a16:creationId xmlns:a16="http://schemas.microsoft.com/office/drawing/2014/main" id="{B8B92FBD-B154-2ABF-97F5-C38664E1C542}"/>
              </a:ext>
            </a:extLst>
          </p:cNvPr>
          <p:cNvSpPr txBox="1"/>
          <p:nvPr/>
        </p:nvSpPr>
        <p:spPr>
          <a:xfrm>
            <a:off x="257899" y="3694066"/>
            <a:ext cx="8860508" cy="369332"/>
          </a:xfrm>
          <a:prstGeom prst="rect">
            <a:avLst/>
          </a:prstGeom>
          <a:noFill/>
        </p:spPr>
        <p:txBody>
          <a:bodyPr wrap="square">
            <a:spAutoFit/>
          </a:bodyPr>
          <a:lstStyle/>
          <a:p>
            <a:r>
              <a:rPr kumimoji="0" lang="en-GB" altLang="en-US" sz="18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Jaunpils</a:t>
            </a:r>
            <a:r>
              <a:rPr kumimoji="0" lang="en-GB"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Latvia - population of 2400 people; now part of </a:t>
            </a:r>
            <a:r>
              <a:rPr kumimoji="0" lang="en-GB" altLang="en-US" sz="18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Tukums</a:t>
            </a:r>
            <a:r>
              <a:rPr kumimoji="0" lang="en-GB"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municipality</a:t>
            </a:r>
            <a:endParaRPr lang="en-GB" dirty="0"/>
          </a:p>
        </p:txBody>
      </p:sp>
      <p:pic>
        <p:nvPicPr>
          <p:cNvPr id="12" name="Picture 11">
            <a:extLst>
              <a:ext uri="{FF2B5EF4-FFF2-40B4-BE49-F238E27FC236}">
                <a16:creationId xmlns:a16="http://schemas.microsoft.com/office/drawing/2014/main" id="{C829091D-2E44-2C64-5C63-78EC25716B65}"/>
              </a:ext>
            </a:extLst>
          </p:cNvPr>
          <p:cNvPicPr>
            <a:picLocks noChangeAspect="1"/>
          </p:cNvPicPr>
          <p:nvPr/>
        </p:nvPicPr>
        <p:blipFill>
          <a:blip r:embed="rId8"/>
          <a:stretch>
            <a:fillRect/>
          </a:stretch>
        </p:blipFill>
        <p:spPr>
          <a:xfrm>
            <a:off x="343723" y="4341789"/>
            <a:ext cx="2049463" cy="1605413"/>
          </a:xfrm>
          <a:prstGeom prst="rect">
            <a:avLst/>
          </a:prstGeom>
        </p:spPr>
      </p:pic>
      <p:pic>
        <p:nvPicPr>
          <p:cNvPr id="13" name="Picture 12">
            <a:extLst>
              <a:ext uri="{FF2B5EF4-FFF2-40B4-BE49-F238E27FC236}">
                <a16:creationId xmlns:a16="http://schemas.microsoft.com/office/drawing/2014/main" id="{823ADB56-E91C-BA1B-7270-F847A5D415FA}"/>
              </a:ext>
            </a:extLst>
          </p:cNvPr>
          <p:cNvPicPr>
            <a:picLocks noChangeAspect="1"/>
          </p:cNvPicPr>
          <p:nvPr/>
        </p:nvPicPr>
        <p:blipFill>
          <a:blip r:embed="rId9"/>
          <a:stretch>
            <a:fillRect/>
          </a:stretch>
        </p:blipFill>
        <p:spPr>
          <a:xfrm>
            <a:off x="5691098" y="4128076"/>
            <a:ext cx="2945658" cy="2304545"/>
          </a:xfrm>
          <a:prstGeom prst="rect">
            <a:avLst/>
          </a:prstGeom>
        </p:spPr>
      </p:pic>
      <p:pic>
        <p:nvPicPr>
          <p:cNvPr id="14" name="Picture 13">
            <a:extLst>
              <a:ext uri="{FF2B5EF4-FFF2-40B4-BE49-F238E27FC236}">
                <a16:creationId xmlns:a16="http://schemas.microsoft.com/office/drawing/2014/main" id="{4BD5060B-AA3F-414D-8683-8C4E442CB2B8}"/>
              </a:ext>
            </a:extLst>
          </p:cNvPr>
          <p:cNvPicPr>
            <a:picLocks noChangeAspect="1"/>
          </p:cNvPicPr>
          <p:nvPr/>
        </p:nvPicPr>
        <p:blipFill>
          <a:blip r:embed="rId10"/>
          <a:stretch>
            <a:fillRect/>
          </a:stretch>
        </p:blipFill>
        <p:spPr>
          <a:xfrm>
            <a:off x="624970" y="5752446"/>
            <a:ext cx="1152244" cy="768163"/>
          </a:xfrm>
          <a:prstGeom prst="rect">
            <a:avLst/>
          </a:prstGeom>
        </p:spPr>
      </p:pic>
      <p:sp>
        <p:nvSpPr>
          <p:cNvPr id="9" name="Hexagon 8"/>
          <p:cNvSpPr/>
          <p:nvPr/>
        </p:nvSpPr>
        <p:spPr>
          <a:xfrm>
            <a:off x="7596336" y="2996952"/>
            <a:ext cx="72008" cy="7200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20728582"/>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a:extLst>
              <a:ext uri="{FF2B5EF4-FFF2-40B4-BE49-F238E27FC236}">
                <a16:creationId xmlns:a16="http://schemas.microsoft.com/office/drawing/2014/main" id="{9B5224B7-4A7B-4214-B9E3-B8B5A036F3F3}"/>
              </a:ext>
            </a:extLst>
          </p:cNvPr>
          <p:cNvSpPr txBox="1">
            <a:spLocks noChangeArrowheads="1"/>
          </p:cNvSpPr>
          <p:nvPr/>
        </p:nvSpPr>
        <p:spPr bwMode="auto">
          <a:xfrm>
            <a:off x="2734388" y="295189"/>
            <a:ext cx="1626765" cy="327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2500"/>
              </a:lnSpc>
              <a:spcBef>
                <a:spcPct val="0"/>
              </a:spcBef>
              <a:buFontTx/>
              <a:buNone/>
            </a:pPr>
            <a:r>
              <a:rPr lang="en-GB" altLang="en-US" sz="1800" b="1" dirty="0">
                <a:latin typeface="Arial" panose="020B0604020202020204" pitchFamily="34" charset="0"/>
                <a:cs typeface="Arial" panose="020B0604020202020204" pitchFamily="34" charset="0"/>
              </a:rPr>
              <a:t>Herceg Novi, Montenegro - at the entrance to the Bay of Kotor. Municipality population 32,000; city = 16,000</a:t>
            </a:r>
          </a:p>
        </p:txBody>
      </p:sp>
      <p:pic>
        <p:nvPicPr>
          <p:cNvPr id="23556" name="Picture 5" descr="A statue in front of a building&#10;&#10;Description automatically generated">
            <a:extLst>
              <a:ext uri="{FF2B5EF4-FFF2-40B4-BE49-F238E27FC236}">
                <a16:creationId xmlns:a16="http://schemas.microsoft.com/office/drawing/2014/main" id="{7A7B0E39-0A54-4772-9A02-1BF77CCCF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79" y="267363"/>
            <a:ext cx="2496501" cy="403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9" descr="A large body of water&#10;&#10;Description automatically generated">
            <a:extLst>
              <a:ext uri="{FF2B5EF4-FFF2-40B4-BE49-F238E27FC236}">
                <a16:creationId xmlns:a16="http://schemas.microsoft.com/office/drawing/2014/main" id="{CFFA69B4-B9F5-4D5B-9098-BFC98F205E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201" y="4365104"/>
            <a:ext cx="3935702" cy="219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15">
            <a:extLst>
              <a:ext uri="{FF2B5EF4-FFF2-40B4-BE49-F238E27FC236}">
                <a16:creationId xmlns:a16="http://schemas.microsoft.com/office/drawing/2014/main" id="{365548DC-4D97-4FC6-B631-5A7F672B7C3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822267" y="3547660"/>
            <a:ext cx="1500780" cy="74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5F5634F-38C5-0C3E-7A8D-FE050C4A0CED}"/>
              </a:ext>
            </a:extLst>
          </p:cNvPr>
          <p:cNvSpPr txBox="1"/>
          <p:nvPr/>
        </p:nvSpPr>
        <p:spPr>
          <a:xfrm>
            <a:off x="6952017" y="295189"/>
            <a:ext cx="2037536" cy="4062651"/>
          </a:xfrm>
          <a:prstGeom prst="rect">
            <a:avLst/>
          </a:prstGeom>
          <a:noFill/>
        </p:spPr>
        <p:txBody>
          <a:bodyPr wrap="square" rtlCol="0">
            <a:spAutoFit/>
          </a:bodyPr>
          <a:lstStyle/>
          <a:p>
            <a:pPr marL="0" marR="0" lvl="0" indent="0" algn="ctr" defTabSz="914400" rtl="0" eaLnBrk="1" fontAlgn="base" latinLnBrk="0" hangingPunct="1">
              <a:lnSpc>
                <a:spcPts val="26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Akhaltsikhe, Republic of</a:t>
            </a:r>
            <a:r>
              <a:rPr kumimoji="0" lang="en-GB" altLang="en-US" sz="1800" b="1" i="0" u="none" strike="noStrike" kern="1200" cap="none" spc="0" normalizeH="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GB"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Georgia</a:t>
            </a:r>
          </a:p>
          <a:p>
            <a:pPr marL="0" marR="0" lvl="0" indent="0" algn="ctr" defTabSz="914400" rtl="0" eaLnBrk="1" fontAlgn="base" latinLnBrk="0" hangingPunct="1">
              <a:lnSpc>
                <a:spcPts val="26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Population 17,000 (Municipality 46,000)                South West Georgia, close to the border with Turkey and Armenia</a:t>
            </a:r>
          </a:p>
        </p:txBody>
      </p:sp>
      <p:cxnSp>
        <p:nvCxnSpPr>
          <p:cNvPr id="5" name="Straight Connector 4">
            <a:extLst>
              <a:ext uri="{FF2B5EF4-FFF2-40B4-BE49-F238E27FC236}">
                <a16:creationId xmlns:a16="http://schemas.microsoft.com/office/drawing/2014/main" id="{AC24E593-34A9-3D0F-6A52-FACF5AF190F1}"/>
              </a:ext>
            </a:extLst>
          </p:cNvPr>
          <p:cNvCxnSpPr/>
          <p:nvPr/>
        </p:nvCxnSpPr>
        <p:spPr>
          <a:xfrm>
            <a:off x="4621769" y="468586"/>
            <a:ext cx="0" cy="6158147"/>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0830C67-562A-2323-8079-77DF570D89F2}"/>
              </a:ext>
            </a:extLst>
          </p:cNvPr>
          <p:cNvPicPr>
            <a:picLocks noChangeAspect="1"/>
          </p:cNvPicPr>
          <p:nvPr/>
        </p:nvPicPr>
        <p:blipFill>
          <a:blip r:embed="rId5"/>
          <a:stretch>
            <a:fillRect/>
          </a:stretch>
        </p:blipFill>
        <p:spPr>
          <a:xfrm>
            <a:off x="4724787" y="4365104"/>
            <a:ext cx="4257463" cy="2225533"/>
          </a:xfrm>
          <a:prstGeom prst="rect">
            <a:avLst/>
          </a:prstGeom>
        </p:spPr>
      </p:pic>
      <p:pic>
        <p:nvPicPr>
          <p:cNvPr id="7" name="Picture 6">
            <a:extLst>
              <a:ext uri="{FF2B5EF4-FFF2-40B4-BE49-F238E27FC236}">
                <a16:creationId xmlns:a16="http://schemas.microsoft.com/office/drawing/2014/main" id="{8D4CB870-BAB9-0390-D5E1-F96FCA093DB5}"/>
              </a:ext>
            </a:extLst>
          </p:cNvPr>
          <p:cNvPicPr>
            <a:picLocks noChangeAspect="1"/>
          </p:cNvPicPr>
          <p:nvPr/>
        </p:nvPicPr>
        <p:blipFill>
          <a:blip r:embed="rId6"/>
          <a:stretch>
            <a:fillRect/>
          </a:stretch>
        </p:blipFill>
        <p:spPr>
          <a:xfrm>
            <a:off x="4789506" y="2681052"/>
            <a:ext cx="1858636" cy="1616378"/>
          </a:xfrm>
          <a:prstGeom prst="rect">
            <a:avLst/>
          </a:prstGeom>
        </p:spPr>
      </p:pic>
      <p:pic>
        <p:nvPicPr>
          <p:cNvPr id="8" name="Picture 7">
            <a:extLst>
              <a:ext uri="{FF2B5EF4-FFF2-40B4-BE49-F238E27FC236}">
                <a16:creationId xmlns:a16="http://schemas.microsoft.com/office/drawing/2014/main" id="{3B6E7055-FB71-378C-FA41-5152CA04E5A7}"/>
              </a:ext>
            </a:extLst>
          </p:cNvPr>
          <p:cNvPicPr>
            <a:picLocks noChangeAspect="1"/>
          </p:cNvPicPr>
          <p:nvPr/>
        </p:nvPicPr>
        <p:blipFill>
          <a:blip r:embed="rId7"/>
          <a:stretch>
            <a:fillRect/>
          </a:stretch>
        </p:blipFill>
        <p:spPr>
          <a:xfrm>
            <a:off x="4724787" y="407085"/>
            <a:ext cx="2279557" cy="1429938"/>
          </a:xfrm>
          <a:prstGeom prst="rect">
            <a:avLst/>
          </a:prstGeom>
        </p:spPr>
      </p:pic>
      <p:pic>
        <p:nvPicPr>
          <p:cNvPr id="9" name="Picture 8">
            <a:extLst>
              <a:ext uri="{FF2B5EF4-FFF2-40B4-BE49-F238E27FC236}">
                <a16:creationId xmlns:a16="http://schemas.microsoft.com/office/drawing/2014/main" id="{B306A7B9-042D-0AFD-9E7B-B39E21B22648}"/>
              </a:ext>
            </a:extLst>
          </p:cNvPr>
          <p:cNvPicPr>
            <a:picLocks noChangeAspect="1"/>
          </p:cNvPicPr>
          <p:nvPr/>
        </p:nvPicPr>
        <p:blipFill>
          <a:blip r:embed="rId8"/>
          <a:stretch>
            <a:fillRect/>
          </a:stretch>
        </p:blipFill>
        <p:spPr>
          <a:xfrm>
            <a:off x="5140636" y="1844287"/>
            <a:ext cx="1292515" cy="806179"/>
          </a:xfrm>
          <a:prstGeom prst="rect">
            <a:avLst/>
          </a:prstGeom>
        </p:spPr>
      </p:pic>
      <p:pic>
        <p:nvPicPr>
          <p:cNvPr id="2" name="Picture 1"/>
          <p:cNvPicPr>
            <a:picLocks noChangeAspect="1"/>
          </p:cNvPicPr>
          <p:nvPr/>
        </p:nvPicPr>
        <p:blipFill>
          <a:blip r:embed="rId9"/>
          <a:stretch>
            <a:fillRect/>
          </a:stretch>
        </p:blipFill>
        <p:spPr>
          <a:xfrm>
            <a:off x="3238264" y="4901370"/>
            <a:ext cx="1280488" cy="112517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67B0B7C3-6489-4CCD-B337-46C721F437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647" y="898169"/>
            <a:ext cx="1581526" cy="1926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1">
            <a:extLst>
              <a:ext uri="{FF2B5EF4-FFF2-40B4-BE49-F238E27FC236}">
                <a16:creationId xmlns:a16="http://schemas.microsoft.com/office/drawing/2014/main" id="{BFCEBF5B-4170-4AF6-B7EB-BD600E1120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2736" y="1766888"/>
            <a:ext cx="1096963"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
            <a:extLst>
              <a:ext uri="{FF2B5EF4-FFF2-40B4-BE49-F238E27FC236}">
                <a16:creationId xmlns:a16="http://schemas.microsoft.com/office/drawing/2014/main" id="{3D699821-A85A-4B78-A5F8-93883BFF805E}"/>
              </a:ext>
            </a:extLst>
          </p:cNvPr>
          <p:cNvSpPr txBox="1">
            <a:spLocks noChangeArrowheads="1"/>
          </p:cNvSpPr>
          <p:nvPr/>
        </p:nvSpPr>
        <p:spPr bwMode="auto">
          <a:xfrm>
            <a:off x="279400" y="109853"/>
            <a:ext cx="85661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1800" b="1" dirty="0">
                <a:latin typeface="Arial" panose="020B0604020202020204" pitchFamily="34" charset="0"/>
                <a:cs typeface="Arial" panose="020B0604020202020204" pitchFamily="34" charset="0"/>
              </a:rPr>
              <a:t>Newcastle-under-Lyme is a market town in Staffordshire, England, The borough has a population of 123,000 (of which the town is 75,000)</a:t>
            </a:r>
          </a:p>
        </p:txBody>
      </p:sp>
      <p:pic>
        <p:nvPicPr>
          <p:cNvPr id="16391" name="Picture 7">
            <a:extLst>
              <a:ext uri="{FF2B5EF4-FFF2-40B4-BE49-F238E27FC236}">
                <a16:creationId xmlns:a16="http://schemas.microsoft.com/office/drawing/2014/main" id="{47BBB309-33A3-485C-B0AC-400475A6EC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9388" y="898169"/>
            <a:ext cx="2606136" cy="243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3" name="Picture 1">
            <a:extLst>
              <a:ext uri="{FF2B5EF4-FFF2-40B4-BE49-F238E27FC236}">
                <a16:creationId xmlns:a16="http://schemas.microsoft.com/office/drawing/2014/main" id="{0DAD6DC0-B507-4B25-B5F2-E3E05A0DAF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6994" y="995362"/>
            <a:ext cx="2914965" cy="233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B9CF5BE5-F7FE-23E2-E21A-1553ED80A165}"/>
              </a:ext>
            </a:extLst>
          </p:cNvPr>
          <p:cNvPicPr>
            <a:picLocks noChangeAspect="1"/>
          </p:cNvPicPr>
          <p:nvPr/>
        </p:nvPicPr>
        <p:blipFill>
          <a:blip r:embed="rId6"/>
          <a:stretch>
            <a:fillRect/>
          </a:stretch>
        </p:blipFill>
        <p:spPr>
          <a:xfrm>
            <a:off x="7327984" y="1245736"/>
            <a:ext cx="1225402" cy="615749"/>
          </a:xfrm>
          <a:prstGeom prst="rect">
            <a:avLst/>
          </a:prstGeom>
        </p:spPr>
      </p:pic>
      <p:pic>
        <p:nvPicPr>
          <p:cNvPr id="3" name="Picture 2">
            <a:extLst>
              <a:ext uri="{FF2B5EF4-FFF2-40B4-BE49-F238E27FC236}">
                <a16:creationId xmlns:a16="http://schemas.microsoft.com/office/drawing/2014/main" id="{F3EF6419-BC46-DA14-2BC7-0D7FB86FF7E6}"/>
              </a:ext>
            </a:extLst>
          </p:cNvPr>
          <p:cNvPicPr>
            <a:picLocks noChangeAspect="1"/>
          </p:cNvPicPr>
          <p:nvPr/>
        </p:nvPicPr>
        <p:blipFill>
          <a:blip r:embed="rId7"/>
          <a:stretch>
            <a:fillRect/>
          </a:stretch>
        </p:blipFill>
        <p:spPr>
          <a:xfrm>
            <a:off x="279400" y="3550033"/>
            <a:ext cx="8675360" cy="499915"/>
          </a:xfrm>
          <a:prstGeom prst="rect">
            <a:avLst/>
          </a:prstGeom>
        </p:spPr>
      </p:pic>
      <p:pic>
        <p:nvPicPr>
          <p:cNvPr id="4" name="Picture 3">
            <a:extLst>
              <a:ext uri="{FF2B5EF4-FFF2-40B4-BE49-F238E27FC236}">
                <a16:creationId xmlns:a16="http://schemas.microsoft.com/office/drawing/2014/main" id="{F6183552-B1DD-1A0D-3EFA-A7A31D7531D1}"/>
              </a:ext>
            </a:extLst>
          </p:cNvPr>
          <p:cNvPicPr>
            <a:picLocks noChangeAspect="1"/>
          </p:cNvPicPr>
          <p:nvPr/>
        </p:nvPicPr>
        <p:blipFill>
          <a:blip r:embed="rId8"/>
          <a:stretch>
            <a:fillRect/>
          </a:stretch>
        </p:blipFill>
        <p:spPr>
          <a:xfrm>
            <a:off x="5225470" y="4049948"/>
            <a:ext cx="3620080" cy="2395053"/>
          </a:xfrm>
          <a:prstGeom prst="rect">
            <a:avLst/>
          </a:prstGeom>
        </p:spPr>
      </p:pic>
      <p:pic>
        <p:nvPicPr>
          <p:cNvPr id="5" name="Picture 4">
            <a:extLst>
              <a:ext uri="{FF2B5EF4-FFF2-40B4-BE49-F238E27FC236}">
                <a16:creationId xmlns:a16="http://schemas.microsoft.com/office/drawing/2014/main" id="{9C155052-3306-D198-CBB8-FCCE9DABB9B7}"/>
              </a:ext>
            </a:extLst>
          </p:cNvPr>
          <p:cNvPicPr>
            <a:picLocks noChangeAspect="1"/>
          </p:cNvPicPr>
          <p:nvPr/>
        </p:nvPicPr>
        <p:blipFill>
          <a:blip r:embed="rId9"/>
          <a:stretch>
            <a:fillRect/>
          </a:stretch>
        </p:blipFill>
        <p:spPr>
          <a:xfrm>
            <a:off x="304076" y="4049949"/>
            <a:ext cx="1475540" cy="2271556"/>
          </a:xfrm>
          <a:prstGeom prst="rect">
            <a:avLst/>
          </a:prstGeom>
        </p:spPr>
      </p:pic>
      <p:pic>
        <p:nvPicPr>
          <p:cNvPr id="6" name="Picture 5">
            <a:extLst>
              <a:ext uri="{FF2B5EF4-FFF2-40B4-BE49-F238E27FC236}">
                <a16:creationId xmlns:a16="http://schemas.microsoft.com/office/drawing/2014/main" id="{EBA03BB4-22A8-D806-9A67-5F58D27AFF9B}"/>
              </a:ext>
            </a:extLst>
          </p:cNvPr>
          <p:cNvPicPr>
            <a:picLocks noChangeAspect="1"/>
          </p:cNvPicPr>
          <p:nvPr/>
        </p:nvPicPr>
        <p:blipFill>
          <a:blip r:embed="rId10"/>
          <a:stretch>
            <a:fillRect/>
          </a:stretch>
        </p:blipFill>
        <p:spPr>
          <a:xfrm>
            <a:off x="1834385" y="4632618"/>
            <a:ext cx="2961139" cy="1816684"/>
          </a:xfrm>
          <a:prstGeom prst="rect">
            <a:avLst/>
          </a:prstGeom>
        </p:spPr>
      </p:pic>
      <p:pic>
        <p:nvPicPr>
          <p:cNvPr id="7" name="Picture 6"/>
          <p:cNvPicPr>
            <a:picLocks noChangeAspect="1"/>
          </p:cNvPicPr>
          <p:nvPr/>
        </p:nvPicPr>
        <p:blipFill>
          <a:blip r:embed="rId11"/>
          <a:stretch>
            <a:fillRect/>
          </a:stretch>
        </p:blipFill>
        <p:spPr>
          <a:xfrm>
            <a:off x="2818954" y="4049948"/>
            <a:ext cx="992000" cy="7509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a:extLst>
              <a:ext uri="{FF2B5EF4-FFF2-40B4-BE49-F238E27FC236}">
                <a16:creationId xmlns:a16="http://schemas.microsoft.com/office/drawing/2014/main" id="{13EAD976-0F43-4FAB-8D76-DC3756BDA6C9}"/>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324600" y="1103872"/>
            <a:ext cx="2423864" cy="3231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4">
            <a:extLst>
              <a:ext uri="{FF2B5EF4-FFF2-40B4-BE49-F238E27FC236}">
                <a16:creationId xmlns:a16="http://schemas.microsoft.com/office/drawing/2014/main" id="{CC42705A-C181-4FB5-BD60-C7FFB39118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1303276"/>
            <a:ext cx="3085148" cy="205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6">
            <a:extLst>
              <a:ext uri="{FF2B5EF4-FFF2-40B4-BE49-F238E27FC236}">
                <a16:creationId xmlns:a16="http://schemas.microsoft.com/office/drawing/2014/main" id="{CB538419-CF23-4BA2-AD3D-47E4391601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5285" y="1542454"/>
            <a:ext cx="2621976" cy="1841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Box 9">
            <a:extLst>
              <a:ext uri="{FF2B5EF4-FFF2-40B4-BE49-F238E27FC236}">
                <a16:creationId xmlns:a16="http://schemas.microsoft.com/office/drawing/2014/main" id="{3ED293BF-C350-46FE-8977-5CF2076DA95A}"/>
              </a:ext>
            </a:extLst>
          </p:cNvPr>
          <p:cNvSpPr txBox="1">
            <a:spLocks noChangeArrowheads="1"/>
          </p:cNvSpPr>
          <p:nvPr/>
        </p:nvSpPr>
        <p:spPr bwMode="auto">
          <a:xfrm>
            <a:off x="268616" y="211134"/>
            <a:ext cx="315753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200" b="1" dirty="0">
                <a:latin typeface="Arial" panose="020B0604020202020204" pitchFamily="34" charset="0"/>
                <a:cs typeface="Arial" panose="020B0604020202020204" pitchFamily="34" charset="0"/>
              </a:rPr>
              <a:t>        Newcastle </a:t>
            </a:r>
          </a:p>
          <a:p>
            <a:pPr eaLnBrk="1" hangingPunct="1">
              <a:spcBef>
                <a:spcPct val="0"/>
              </a:spcBef>
              <a:buFontTx/>
              <a:buNone/>
            </a:pPr>
            <a:r>
              <a:rPr lang="en-GB" altLang="en-US" sz="2200" b="1" dirty="0">
                <a:latin typeface="Arial" panose="020B0604020202020204" pitchFamily="34" charset="0"/>
                <a:cs typeface="Arial" panose="020B0604020202020204" pitchFamily="34" charset="0"/>
              </a:rPr>
              <a:t>New South Wales</a:t>
            </a:r>
          </a:p>
          <a:p>
            <a:pPr eaLnBrk="1" hangingPunct="1">
              <a:spcBef>
                <a:spcPct val="0"/>
              </a:spcBef>
              <a:buFontTx/>
              <a:buNone/>
            </a:pPr>
            <a:r>
              <a:rPr lang="en-GB" altLang="en-US" sz="2200" b="1" dirty="0">
                <a:latin typeface="Arial" panose="020B0604020202020204" pitchFamily="34" charset="0"/>
                <a:cs typeface="Arial" panose="020B0604020202020204" pitchFamily="34" charset="0"/>
              </a:rPr>
              <a:t>         Australia</a:t>
            </a:r>
          </a:p>
        </p:txBody>
      </p:sp>
      <p:pic>
        <p:nvPicPr>
          <p:cNvPr id="20487" name="Picture 10">
            <a:extLst>
              <a:ext uri="{FF2B5EF4-FFF2-40B4-BE49-F238E27FC236}">
                <a16:creationId xmlns:a16="http://schemas.microsoft.com/office/drawing/2014/main" id="{3D4F5A0A-1DD1-4097-82C1-0FDA504C934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4296" y="2857324"/>
            <a:ext cx="1208088"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TextBox 1">
            <a:extLst>
              <a:ext uri="{FF2B5EF4-FFF2-40B4-BE49-F238E27FC236}">
                <a16:creationId xmlns:a16="http://schemas.microsoft.com/office/drawing/2014/main" id="{5310BC3A-1F59-4D2C-B89E-803204D197DE}"/>
              </a:ext>
            </a:extLst>
          </p:cNvPr>
          <p:cNvSpPr txBox="1">
            <a:spLocks noChangeArrowheads="1"/>
          </p:cNvSpPr>
          <p:nvPr/>
        </p:nvSpPr>
        <p:spPr bwMode="auto">
          <a:xfrm>
            <a:off x="3099103" y="286283"/>
            <a:ext cx="57667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2000" b="1" dirty="0">
                <a:latin typeface="Arial" panose="020B0604020202020204" pitchFamily="34" charset="0"/>
                <a:cs typeface="Arial" panose="020B0604020202020204" pitchFamily="34" charset="0"/>
              </a:rPr>
              <a:t>260km north of Sydney, Newcastle is Australia’s 7th largest city, population 170,000</a:t>
            </a:r>
          </a:p>
        </p:txBody>
      </p:sp>
      <p:sp>
        <p:nvSpPr>
          <p:cNvPr id="3" name="TextBox 2">
            <a:extLst>
              <a:ext uri="{FF2B5EF4-FFF2-40B4-BE49-F238E27FC236}">
                <a16:creationId xmlns:a16="http://schemas.microsoft.com/office/drawing/2014/main" id="{E8BDAE86-1FBA-2EBB-94BA-9C1BD497C185}"/>
              </a:ext>
            </a:extLst>
          </p:cNvPr>
          <p:cNvSpPr txBox="1"/>
          <p:nvPr/>
        </p:nvSpPr>
        <p:spPr>
          <a:xfrm>
            <a:off x="234296" y="3682672"/>
            <a:ext cx="6053675" cy="92333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Kota Bharu – state capital and Royal City of Kelantan State in northern Malaysia, near the border with Thailand – population 575,000.</a:t>
            </a:r>
          </a:p>
        </p:txBody>
      </p:sp>
      <p:pic>
        <p:nvPicPr>
          <p:cNvPr id="4" name="Picture 3">
            <a:extLst>
              <a:ext uri="{FF2B5EF4-FFF2-40B4-BE49-F238E27FC236}">
                <a16:creationId xmlns:a16="http://schemas.microsoft.com/office/drawing/2014/main" id="{57D6B6F2-C85A-4DB6-3042-48C41CA10F9E}"/>
              </a:ext>
            </a:extLst>
          </p:cNvPr>
          <p:cNvPicPr>
            <a:picLocks noChangeAspect="1"/>
          </p:cNvPicPr>
          <p:nvPr/>
        </p:nvPicPr>
        <p:blipFill>
          <a:blip r:embed="rId6"/>
          <a:stretch>
            <a:fillRect/>
          </a:stretch>
        </p:blipFill>
        <p:spPr>
          <a:xfrm>
            <a:off x="375285" y="4679425"/>
            <a:ext cx="3889585" cy="1902117"/>
          </a:xfrm>
          <a:prstGeom prst="rect">
            <a:avLst/>
          </a:prstGeom>
        </p:spPr>
      </p:pic>
      <p:pic>
        <p:nvPicPr>
          <p:cNvPr id="5" name="Picture 4">
            <a:extLst>
              <a:ext uri="{FF2B5EF4-FFF2-40B4-BE49-F238E27FC236}">
                <a16:creationId xmlns:a16="http://schemas.microsoft.com/office/drawing/2014/main" id="{CCCC7D19-DBA5-4005-15CF-97D01F48858D}"/>
              </a:ext>
            </a:extLst>
          </p:cNvPr>
          <p:cNvPicPr>
            <a:picLocks noChangeAspect="1"/>
          </p:cNvPicPr>
          <p:nvPr/>
        </p:nvPicPr>
        <p:blipFill>
          <a:blip r:embed="rId7"/>
          <a:stretch>
            <a:fillRect/>
          </a:stretch>
        </p:blipFill>
        <p:spPr>
          <a:xfrm>
            <a:off x="6880415" y="4667601"/>
            <a:ext cx="1703784" cy="1940520"/>
          </a:xfrm>
          <a:prstGeom prst="rect">
            <a:avLst/>
          </a:prstGeom>
        </p:spPr>
      </p:pic>
      <p:pic>
        <p:nvPicPr>
          <p:cNvPr id="6" name="Picture 5">
            <a:extLst>
              <a:ext uri="{FF2B5EF4-FFF2-40B4-BE49-F238E27FC236}">
                <a16:creationId xmlns:a16="http://schemas.microsoft.com/office/drawing/2014/main" id="{1668C263-88C1-1FE6-4A7F-BC4624E6D7E0}"/>
              </a:ext>
            </a:extLst>
          </p:cNvPr>
          <p:cNvPicPr>
            <a:picLocks noChangeAspect="1"/>
          </p:cNvPicPr>
          <p:nvPr/>
        </p:nvPicPr>
        <p:blipFill>
          <a:blip r:embed="rId8"/>
          <a:stretch>
            <a:fillRect/>
          </a:stretch>
        </p:blipFill>
        <p:spPr>
          <a:xfrm>
            <a:off x="4425776" y="5383324"/>
            <a:ext cx="2293732" cy="1198218"/>
          </a:xfrm>
          <a:prstGeom prst="rect">
            <a:avLst/>
          </a:prstGeom>
        </p:spPr>
      </p:pic>
      <p:pic>
        <p:nvPicPr>
          <p:cNvPr id="7" name="Picture 6">
            <a:extLst>
              <a:ext uri="{FF2B5EF4-FFF2-40B4-BE49-F238E27FC236}">
                <a16:creationId xmlns:a16="http://schemas.microsoft.com/office/drawing/2014/main" id="{E5831714-C828-7E64-151E-48EDE2F663E0}"/>
              </a:ext>
            </a:extLst>
          </p:cNvPr>
          <p:cNvPicPr>
            <a:picLocks noChangeAspect="1"/>
          </p:cNvPicPr>
          <p:nvPr/>
        </p:nvPicPr>
        <p:blipFill>
          <a:blip r:embed="rId9"/>
          <a:stretch>
            <a:fillRect/>
          </a:stretch>
        </p:blipFill>
        <p:spPr>
          <a:xfrm>
            <a:off x="4879132" y="4642800"/>
            <a:ext cx="1137569" cy="75692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TextBox 4">
            <a:extLst>
              <a:ext uri="{FF2B5EF4-FFF2-40B4-BE49-F238E27FC236}">
                <a16:creationId xmlns:a16="http://schemas.microsoft.com/office/drawing/2014/main" id="{A462F10B-0883-4192-9E05-24CBD5986244}"/>
              </a:ext>
            </a:extLst>
          </p:cNvPr>
          <p:cNvSpPr txBox="1">
            <a:spLocks noChangeArrowheads="1"/>
          </p:cNvSpPr>
          <p:nvPr/>
        </p:nvSpPr>
        <p:spPr bwMode="auto">
          <a:xfrm>
            <a:off x="4452046" y="218604"/>
            <a:ext cx="2979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1800" b="1" dirty="0">
                <a:latin typeface="Arial" panose="020B0604020202020204" pitchFamily="34" charset="0"/>
                <a:cs typeface="Arial" panose="020B0604020202020204" pitchFamily="34" charset="0"/>
              </a:rPr>
              <a:t>New Castle, Indiana, USA  population 17,000</a:t>
            </a:r>
          </a:p>
        </p:txBody>
      </p:sp>
      <p:pic>
        <p:nvPicPr>
          <p:cNvPr id="26631" name="Picture 7">
            <a:extLst>
              <a:ext uri="{FF2B5EF4-FFF2-40B4-BE49-F238E27FC236}">
                <a16:creationId xmlns:a16="http://schemas.microsoft.com/office/drawing/2014/main" id="{0E4548A2-C01C-4348-8264-13F5CFF910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932597"/>
            <a:ext cx="2664296" cy="178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2" name="Picture 8">
            <a:extLst>
              <a:ext uri="{FF2B5EF4-FFF2-40B4-BE49-F238E27FC236}">
                <a16:creationId xmlns:a16="http://schemas.microsoft.com/office/drawing/2014/main" id="{62DADB12-AA90-48D5-A764-88F168CCCB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5264" y="952977"/>
            <a:ext cx="2326332" cy="170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4" name="Picture 5">
            <a:extLst>
              <a:ext uri="{FF2B5EF4-FFF2-40B4-BE49-F238E27FC236}">
                <a16:creationId xmlns:a16="http://schemas.microsoft.com/office/drawing/2014/main" id="{8D79712D-6E8A-4C4C-81FB-F0E08EFC06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779" y="95512"/>
            <a:ext cx="3421077" cy="262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C1E3E66-E4B3-AB27-B39E-539A3DCE3E43}"/>
              </a:ext>
            </a:extLst>
          </p:cNvPr>
          <p:cNvSpPr txBox="1"/>
          <p:nvPr/>
        </p:nvSpPr>
        <p:spPr>
          <a:xfrm>
            <a:off x="2087724" y="3118477"/>
            <a:ext cx="3384376" cy="646331"/>
          </a:xfrm>
          <a:prstGeom prst="rect">
            <a:avLst/>
          </a:prstGeom>
          <a:noFill/>
        </p:spPr>
        <p:txBody>
          <a:bodyPr wrap="square">
            <a:spAutoFit/>
          </a:bodyPr>
          <a:lstStyle/>
          <a:p>
            <a:r>
              <a:rPr lang="en-GB" sz="1800" b="1" dirty="0">
                <a:latin typeface="Arial" panose="020B0604020202020204" pitchFamily="34" charset="0"/>
                <a:cs typeface="Arial" panose="020B0604020202020204" pitchFamily="34" charset="0"/>
              </a:rPr>
              <a:t>New Castle, Pennsylvania, USA, population 21,500</a:t>
            </a:r>
          </a:p>
        </p:txBody>
      </p:sp>
      <p:pic>
        <p:nvPicPr>
          <p:cNvPr id="4" name="Picture 3">
            <a:extLst>
              <a:ext uri="{FF2B5EF4-FFF2-40B4-BE49-F238E27FC236}">
                <a16:creationId xmlns:a16="http://schemas.microsoft.com/office/drawing/2014/main" id="{71E10805-0729-CAF3-1740-1BF072734B9E}"/>
              </a:ext>
            </a:extLst>
          </p:cNvPr>
          <p:cNvPicPr>
            <a:picLocks noChangeAspect="1"/>
          </p:cNvPicPr>
          <p:nvPr/>
        </p:nvPicPr>
        <p:blipFill>
          <a:blip r:embed="rId6"/>
          <a:stretch>
            <a:fillRect/>
          </a:stretch>
        </p:blipFill>
        <p:spPr>
          <a:xfrm>
            <a:off x="4850317" y="4206585"/>
            <a:ext cx="3524118" cy="2421843"/>
          </a:xfrm>
          <a:prstGeom prst="rect">
            <a:avLst/>
          </a:prstGeom>
        </p:spPr>
      </p:pic>
      <p:pic>
        <p:nvPicPr>
          <p:cNvPr id="2" name="Picture 1"/>
          <p:cNvPicPr>
            <a:picLocks noChangeAspect="1"/>
          </p:cNvPicPr>
          <p:nvPr/>
        </p:nvPicPr>
        <p:blipFill>
          <a:blip r:embed="rId7"/>
          <a:stretch>
            <a:fillRect/>
          </a:stretch>
        </p:blipFill>
        <p:spPr>
          <a:xfrm>
            <a:off x="5249325" y="2869887"/>
            <a:ext cx="2726101" cy="1249463"/>
          </a:xfrm>
          <a:prstGeom prst="rect">
            <a:avLst/>
          </a:prstGeom>
        </p:spPr>
      </p:pic>
      <p:pic>
        <p:nvPicPr>
          <p:cNvPr id="10" name="Picture 9"/>
          <p:cNvPicPr>
            <a:picLocks noChangeAspect="1"/>
          </p:cNvPicPr>
          <p:nvPr/>
        </p:nvPicPr>
        <p:blipFill>
          <a:blip r:embed="rId8"/>
          <a:stretch>
            <a:fillRect/>
          </a:stretch>
        </p:blipFill>
        <p:spPr>
          <a:xfrm>
            <a:off x="539552" y="4206585"/>
            <a:ext cx="4082914" cy="2421843"/>
          </a:xfrm>
          <a:prstGeom prst="rect">
            <a:avLst/>
          </a:prstGeom>
        </p:spPr>
      </p:pic>
      <p:pic>
        <p:nvPicPr>
          <p:cNvPr id="11" name="Picture 10"/>
          <p:cNvPicPr>
            <a:picLocks noChangeAspect="1"/>
          </p:cNvPicPr>
          <p:nvPr/>
        </p:nvPicPr>
        <p:blipFill>
          <a:blip r:embed="rId9"/>
          <a:stretch>
            <a:fillRect/>
          </a:stretch>
        </p:blipFill>
        <p:spPr>
          <a:xfrm>
            <a:off x="284877" y="3037503"/>
            <a:ext cx="1600135" cy="84173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139" y="3363002"/>
            <a:ext cx="4653838" cy="461665"/>
          </a:xfrm>
          <a:prstGeom prst="rect">
            <a:avLst/>
          </a:prstGeom>
        </p:spPr>
        <p:txBody>
          <a:bodyPr wrap="none">
            <a:spAutoFit/>
          </a:bodyPr>
          <a:lstStyle/>
          <a:p>
            <a:r>
              <a:rPr lang="en-GB" sz="1800" b="1" dirty="0" err="1">
                <a:solidFill>
                  <a:srgbClr val="080809"/>
                </a:solidFill>
                <a:latin typeface="Arial" panose="020B0604020202020204" pitchFamily="34" charset="0"/>
                <a:cs typeface="Arial" panose="020B0604020202020204" pitchFamily="34" charset="0"/>
              </a:rPr>
              <a:t>Neufchâteau</a:t>
            </a:r>
            <a:r>
              <a:rPr lang="en-GB" sz="1800" b="1" dirty="0">
                <a:solidFill>
                  <a:srgbClr val="080809"/>
                </a:solidFill>
                <a:latin typeface="Arial" panose="020B0604020202020204" pitchFamily="34" charset="0"/>
                <a:cs typeface="Arial" panose="020B0604020202020204" pitchFamily="34" charset="0"/>
              </a:rPr>
              <a:t>, Belgium</a:t>
            </a:r>
            <a:r>
              <a:rPr lang="en-GB" b="1" dirty="0">
                <a:solidFill>
                  <a:srgbClr val="080809"/>
                </a:solidFill>
                <a:latin typeface="Segoe UI Historic" panose="020B0502040204020203" pitchFamily="34" charset="0"/>
              </a:rPr>
              <a:t> </a:t>
            </a:r>
            <a:r>
              <a:rPr lang="en-GB" sz="1800" b="1" dirty="0">
                <a:solidFill>
                  <a:srgbClr val="080809"/>
                </a:solidFill>
                <a:latin typeface="Arial" panose="020B0604020202020204" pitchFamily="34" charset="0"/>
                <a:cs typeface="Arial" panose="020B0604020202020204" pitchFamily="34" charset="0"/>
              </a:rPr>
              <a:t>- 8,000 population</a:t>
            </a:r>
            <a:endParaRPr lang="en-GB" sz="1800" b="1" i="0" dirty="0">
              <a:solidFill>
                <a:srgbClr val="080809"/>
              </a:solidFill>
              <a:effectLst/>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5148063" y="3439462"/>
            <a:ext cx="3210321" cy="843172"/>
          </a:xfrm>
          <a:prstGeom prst="rect">
            <a:avLst/>
          </a:prstGeom>
        </p:spPr>
      </p:pic>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87106" y="3861048"/>
            <a:ext cx="3634204" cy="2725653"/>
          </a:xfrm>
          <a:prstGeom prst="rect">
            <a:avLst/>
          </a:prstGeom>
        </p:spPr>
      </p:pic>
      <p:pic>
        <p:nvPicPr>
          <p:cNvPr id="5" name="Picture 4"/>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090806" y="4606670"/>
            <a:ext cx="2592921" cy="1728192"/>
          </a:xfrm>
          <a:prstGeom prst="rect">
            <a:avLst/>
          </a:prstGeom>
        </p:spPr>
      </p:pic>
      <p:pic>
        <p:nvPicPr>
          <p:cNvPr id="6" name="Picture 5"/>
          <p:cNvPicPr>
            <a:picLocks noChangeAspect="1"/>
          </p:cNvPicPr>
          <p:nvPr/>
        </p:nvPicPr>
        <p:blipFill>
          <a:blip r:embed="rId5"/>
          <a:stretch>
            <a:fillRect/>
          </a:stretch>
        </p:blipFill>
        <p:spPr>
          <a:xfrm>
            <a:off x="6753224" y="4362024"/>
            <a:ext cx="2038350" cy="2185988"/>
          </a:xfrm>
          <a:prstGeom prst="rect">
            <a:avLst/>
          </a:prstGeom>
        </p:spPr>
      </p:pic>
      <p:pic>
        <p:nvPicPr>
          <p:cNvPr id="7" name="Picture 6"/>
          <p:cNvPicPr>
            <a:picLocks noChangeAspect="1"/>
          </p:cNvPicPr>
          <p:nvPr/>
        </p:nvPicPr>
        <p:blipFill>
          <a:blip r:embed="rId6"/>
          <a:stretch>
            <a:fillRect/>
          </a:stretch>
        </p:blipFill>
        <p:spPr>
          <a:xfrm>
            <a:off x="417392" y="132022"/>
            <a:ext cx="8577815" cy="493819"/>
          </a:xfrm>
          <a:prstGeom prst="rect">
            <a:avLst/>
          </a:prstGeom>
        </p:spPr>
      </p:pic>
      <p:pic>
        <p:nvPicPr>
          <p:cNvPr id="8" name="Picture 7">
            <a:extLst>
              <a:ext uri="{FF2B5EF4-FFF2-40B4-BE49-F238E27FC236}">
                <a16:creationId xmlns:a16="http://schemas.microsoft.com/office/drawing/2014/main" id="{DCF0DB2B-EDE6-BA46-C7FA-E7F573A5D1C2}"/>
              </a:ext>
            </a:extLst>
          </p:cNvPr>
          <p:cNvPicPr>
            <a:picLocks noChangeAspect="1"/>
          </p:cNvPicPr>
          <p:nvPr/>
        </p:nvPicPr>
        <p:blipFill>
          <a:blip r:embed="rId7"/>
          <a:stretch>
            <a:fillRect/>
          </a:stretch>
        </p:blipFill>
        <p:spPr>
          <a:xfrm>
            <a:off x="234355" y="633221"/>
            <a:ext cx="3572320" cy="2291331"/>
          </a:xfrm>
          <a:prstGeom prst="rect">
            <a:avLst/>
          </a:prstGeom>
        </p:spPr>
      </p:pic>
      <p:pic>
        <p:nvPicPr>
          <p:cNvPr id="9" name="Picture 8"/>
          <p:cNvPicPr>
            <a:picLocks noChangeAspect="1"/>
          </p:cNvPicPr>
          <p:nvPr/>
        </p:nvPicPr>
        <p:blipFill>
          <a:blip r:embed="rId8"/>
          <a:stretch>
            <a:fillRect/>
          </a:stretch>
        </p:blipFill>
        <p:spPr>
          <a:xfrm>
            <a:off x="3831128" y="782911"/>
            <a:ext cx="4744514" cy="2125408"/>
          </a:xfrm>
          <a:prstGeom prst="rect">
            <a:avLst/>
          </a:prstGeom>
        </p:spPr>
      </p:pic>
      <p:pic>
        <p:nvPicPr>
          <p:cNvPr id="10" name="Picture 9"/>
          <p:cNvPicPr>
            <a:picLocks noChangeAspect="1"/>
          </p:cNvPicPr>
          <p:nvPr/>
        </p:nvPicPr>
        <p:blipFill>
          <a:blip r:embed="rId9"/>
          <a:stretch>
            <a:fillRect/>
          </a:stretch>
        </p:blipFill>
        <p:spPr>
          <a:xfrm>
            <a:off x="2915816" y="2391034"/>
            <a:ext cx="1268078" cy="841321"/>
          </a:xfrm>
          <a:prstGeom prst="rect">
            <a:avLst/>
          </a:prstGeom>
        </p:spPr>
      </p:pic>
      <p:pic>
        <p:nvPicPr>
          <p:cNvPr id="11" name="Picture 10"/>
          <p:cNvPicPr>
            <a:picLocks noChangeAspect="1"/>
          </p:cNvPicPr>
          <p:nvPr/>
        </p:nvPicPr>
        <p:blipFill>
          <a:blip r:embed="rId10"/>
          <a:stretch>
            <a:fillRect/>
          </a:stretch>
        </p:blipFill>
        <p:spPr>
          <a:xfrm>
            <a:off x="7492315" y="1283246"/>
            <a:ext cx="1472530" cy="1832180"/>
          </a:xfrm>
          <a:prstGeom prst="rect">
            <a:avLst/>
          </a:prstGeom>
        </p:spPr>
      </p:pic>
      <p:pic>
        <p:nvPicPr>
          <p:cNvPr id="12" name="Picture 11"/>
          <p:cNvPicPr>
            <a:picLocks noChangeAspect="1"/>
          </p:cNvPicPr>
          <p:nvPr/>
        </p:nvPicPr>
        <p:blipFill>
          <a:blip r:embed="rId11"/>
          <a:stretch>
            <a:fillRect/>
          </a:stretch>
        </p:blipFill>
        <p:spPr>
          <a:xfrm>
            <a:off x="467544" y="3948134"/>
            <a:ext cx="954557" cy="827780"/>
          </a:xfrm>
          <a:prstGeom prst="rect">
            <a:avLst/>
          </a:prstGeom>
        </p:spPr>
      </p:pic>
      <p:pic>
        <p:nvPicPr>
          <p:cNvPr id="14" name="Picture 13"/>
          <p:cNvPicPr>
            <a:picLocks noChangeAspect="1"/>
          </p:cNvPicPr>
          <p:nvPr/>
        </p:nvPicPr>
        <p:blipFill>
          <a:blip r:embed="rId12"/>
          <a:stretch>
            <a:fillRect/>
          </a:stretch>
        </p:blipFill>
        <p:spPr>
          <a:xfrm>
            <a:off x="7676005" y="5589240"/>
            <a:ext cx="192788" cy="180740"/>
          </a:xfrm>
          <a:prstGeom prst="rect">
            <a:avLst/>
          </a:prstGeom>
        </p:spPr>
      </p:pic>
    </p:spTree>
    <p:extLst>
      <p:ext uri="{BB962C8B-B14F-4D97-AF65-F5344CB8AC3E}">
        <p14:creationId xmlns:p14="http://schemas.microsoft.com/office/powerpoint/2010/main" val="3814932650"/>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858EEA4-E0F6-441A-B6AD-643A5939EA25}"/>
              </a:ext>
            </a:extLst>
          </p:cNvPr>
          <p:cNvSpPr>
            <a:spLocks noGrp="1" noChangeArrowheads="1"/>
          </p:cNvSpPr>
          <p:nvPr>
            <p:ph type="title"/>
          </p:nvPr>
        </p:nvSpPr>
        <p:spPr>
          <a:xfrm>
            <a:off x="612775" y="136525"/>
            <a:ext cx="7772400" cy="1143000"/>
          </a:xfrm>
        </p:spPr>
        <p:txBody>
          <a:bodyPr/>
          <a:lstStyle/>
          <a:p>
            <a:pPr eaLnBrk="1" hangingPunct="1"/>
            <a:r>
              <a:rPr lang="en-US" altLang="en-US" sz="3200" b="1">
                <a:latin typeface="Arial" panose="020B0604020202020204" pitchFamily="34" charset="0"/>
              </a:rPr>
              <a:t>OPPORTUNITIES TO LINK UP</a:t>
            </a:r>
            <a:endParaRPr lang="en-GB" altLang="en-US" sz="3200" b="1">
              <a:latin typeface="Arial" panose="020B0604020202020204" pitchFamily="34" charset="0"/>
            </a:endParaRPr>
          </a:p>
        </p:txBody>
      </p:sp>
      <p:sp>
        <p:nvSpPr>
          <p:cNvPr id="30723" name="Rectangle 3">
            <a:extLst>
              <a:ext uri="{FF2B5EF4-FFF2-40B4-BE49-F238E27FC236}">
                <a16:creationId xmlns:a16="http://schemas.microsoft.com/office/drawing/2014/main" id="{B7850027-B131-4FF6-9A98-278B4D35BF4A}"/>
              </a:ext>
            </a:extLst>
          </p:cNvPr>
          <p:cNvSpPr>
            <a:spLocks noGrp="1" noChangeArrowheads="1"/>
          </p:cNvSpPr>
          <p:nvPr>
            <p:ph type="body" idx="1"/>
          </p:nvPr>
        </p:nvSpPr>
        <p:spPr>
          <a:xfrm>
            <a:off x="395288" y="1268413"/>
            <a:ext cx="8207375" cy="4953000"/>
          </a:xfrm>
        </p:spPr>
        <p:txBody>
          <a:bodyPr/>
          <a:lstStyle/>
          <a:p>
            <a:pPr algn="ctr" eaLnBrk="1" hangingPunct="1">
              <a:lnSpc>
                <a:spcPct val="80000"/>
              </a:lnSpc>
            </a:pPr>
            <a:r>
              <a:rPr lang="en-US" altLang="en-US" sz="2600">
                <a:latin typeface="Arial" panose="020B0604020202020204" pitchFamily="34" charset="0"/>
              </a:rPr>
              <a:t>Trade, business development, chambers of commerce</a:t>
            </a:r>
          </a:p>
          <a:p>
            <a:pPr algn="ctr" eaLnBrk="1" hangingPunct="1">
              <a:lnSpc>
                <a:spcPct val="80000"/>
              </a:lnSpc>
            </a:pPr>
            <a:r>
              <a:rPr lang="en-US" altLang="en-US" sz="2600">
                <a:latin typeface="Arial" panose="020B0604020202020204" pitchFamily="34" charset="0"/>
              </a:rPr>
              <a:t>Tourism promotion</a:t>
            </a:r>
          </a:p>
          <a:p>
            <a:pPr algn="ctr" eaLnBrk="1" hangingPunct="1">
              <a:lnSpc>
                <a:spcPct val="80000"/>
              </a:lnSpc>
            </a:pPr>
            <a:r>
              <a:rPr lang="en-US" altLang="en-US" sz="2600">
                <a:latin typeface="Arial" panose="020B0604020202020204" pitchFamily="34" charset="0"/>
              </a:rPr>
              <a:t>Cultural collaborations and exchanges</a:t>
            </a:r>
          </a:p>
          <a:p>
            <a:pPr algn="ctr" eaLnBrk="1" hangingPunct="1">
              <a:lnSpc>
                <a:spcPct val="80000"/>
              </a:lnSpc>
            </a:pPr>
            <a:r>
              <a:rPr lang="en-US" altLang="en-US" sz="2600">
                <a:latin typeface="Arial" panose="020B0604020202020204" pitchFamily="34" charset="0"/>
              </a:rPr>
              <a:t>Youth Councils and youth exchanges</a:t>
            </a:r>
          </a:p>
          <a:p>
            <a:pPr algn="ctr" eaLnBrk="1" hangingPunct="1">
              <a:lnSpc>
                <a:spcPct val="80000"/>
              </a:lnSpc>
            </a:pPr>
            <a:r>
              <a:rPr lang="en-US" altLang="en-US" sz="2600">
                <a:latin typeface="Arial" panose="020B0604020202020204" pitchFamily="34" charset="0"/>
              </a:rPr>
              <a:t>University and college cooperation, schools, languages</a:t>
            </a:r>
          </a:p>
          <a:p>
            <a:pPr algn="ctr" eaLnBrk="1" hangingPunct="1">
              <a:lnSpc>
                <a:spcPct val="80000"/>
              </a:lnSpc>
            </a:pPr>
            <a:r>
              <a:rPr lang="en-US" altLang="en-US" sz="2600">
                <a:latin typeface="Arial" panose="020B0604020202020204" pitchFamily="34" charset="0"/>
              </a:rPr>
              <a:t>Libraries</a:t>
            </a:r>
          </a:p>
          <a:p>
            <a:pPr algn="ctr" eaLnBrk="1" hangingPunct="1">
              <a:lnSpc>
                <a:spcPct val="80000"/>
              </a:lnSpc>
            </a:pPr>
            <a:r>
              <a:rPr lang="en-US" altLang="en-US" sz="2600">
                <a:latin typeface="Arial" panose="020B0604020202020204" pitchFamily="34" charset="0"/>
              </a:rPr>
              <a:t>Charitable support for less well-developed communities</a:t>
            </a:r>
          </a:p>
          <a:p>
            <a:pPr algn="ctr" eaLnBrk="1" hangingPunct="1">
              <a:lnSpc>
                <a:spcPct val="80000"/>
              </a:lnSpc>
            </a:pPr>
            <a:r>
              <a:rPr lang="en-US" altLang="en-US" sz="2600">
                <a:latin typeface="Arial" panose="020B0604020202020204" pitchFamily="34" charset="0"/>
              </a:rPr>
              <a:t>Sporting links</a:t>
            </a:r>
          </a:p>
          <a:p>
            <a:pPr algn="ctr" eaLnBrk="1" hangingPunct="1">
              <a:lnSpc>
                <a:spcPct val="80000"/>
              </a:lnSpc>
            </a:pPr>
            <a:r>
              <a:rPr lang="en-US" altLang="en-US" sz="2600">
                <a:latin typeface="Arial" panose="020B0604020202020204" pitchFamily="34" charset="0"/>
              </a:rPr>
              <a:t>Rotary and Lions Clubs, Round Tables</a:t>
            </a:r>
            <a:endParaRPr lang="en-GB" altLang="en-US" sz="2600">
              <a:latin typeface="Arial" panose="020B0604020202020204" pitchFamily="34" charset="0"/>
            </a:endParaRPr>
          </a:p>
          <a:p>
            <a:pPr eaLnBrk="1" hangingPunct="1">
              <a:lnSpc>
                <a:spcPct val="80000"/>
              </a:lnSpc>
            </a:pPr>
            <a:endParaRPr lang="en-US" altLang="en-US" sz="2800">
              <a:latin typeface="Arial" panose="020B0604020202020204" pitchFamily="34" charset="0"/>
            </a:endParaRPr>
          </a:p>
          <a:p>
            <a:pPr eaLnBrk="1" hangingPunct="1">
              <a:lnSpc>
                <a:spcPct val="80000"/>
              </a:lnSpc>
            </a:pPr>
            <a:endParaRPr lang="en-US" altLang="en-US" sz="2800">
              <a:latin typeface="Arial" panose="020B0604020202020204" pitchFamily="34" charset="0"/>
            </a:endParaRPr>
          </a:p>
          <a:p>
            <a:pPr eaLnBrk="1" hangingPunct="1">
              <a:lnSpc>
                <a:spcPct val="80000"/>
              </a:lnSpc>
            </a:pPr>
            <a:endParaRPr lang="en-GB" altLang="en-US" sz="2800">
              <a:latin typeface="Arial" panose="020B0604020202020204" pitchFamily="34" charset="0"/>
            </a:endParaRPr>
          </a:p>
          <a:p>
            <a:pPr eaLnBrk="1" hangingPunct="1">
              <a:lnSpc>
                <a:spcPct val="80000"/>
              </a:lnSpc>
            </a:pPr>
            <a:endParaRPr lang="en-GB" altLang="en-US" sz="2400">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B7C18A79-0F75-4C38-8B60-53709BEC5EAF}"/>
              </a:ext>
            </a:extLst>
          </p:cNvPr>
          <p:cNvSpPr>
            <a:spLocks noChangeArrowheads="1"/>
          </p:cNvSpPr>
          <p:nvPr/>
        </p:nvSpPr>
        <p:spPr bwMode="auto">
          <a:xfrm>
            <a:off x="539552" y="737849"/>
            <a:ext cx="7739808"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GB" altLang="en-US" sz="2000" dirty="0">
                <a:latin typeface="Arial" panose="020B0604020202020204" pitchFamily="34" charset="0"/>
                <a:cs typeface="Arial" panose="020B0604020202020204" pitchFamily="34" charset="0"/>
              </a:rPr>
              <a:t>In 1998 the Mayor of </a:t>
            </a:r>
            <a:r>
              <a:rPr lang="en-GB" altLang="en-US" sz="2000" dirty="0">
                <a:solidFill>
                  <a:srgbClr val="FF0000"/>
                </a:solidFill>
                <a:latin typeface="Arial" panose="020B0604020202020204" pitchFamily="34" charset="0"/>
                <a:cs typeface="Arial" panose="020B0604020202020204" pitchFamily="34" charset="0"/>
              </a:rPr>
              <a:t>Shinshiro</a:t>
            </a:r>
            <a:r>
              <a:rPr lang="en-GB" altLang="en-US" sz="2000" dirty="0">
                <a:latin typeface="Arial" panose="020B0604020202020204" pitchFamily="34" charset="0"/>
                <a:cs typeface="Arial" panose="020B0604020202020204" pitchFamily="34" charset="0"/>
              </a:rPr>
              <a:t> in Japan took the initiative to invite representatives of seven other “Newcastles“ to his city.</a:t>
            </a:r>
          </a:p>
          <a:p>
            <a:pPr algn="ctr">
              <a:spcBef>
                <a:spcPct val="0"/>
              </a:spcBef>
              <a:buFontTx/>
              <a:buNone/>
            </a:pPr>
            <a:endParaRPr lang="en-GB" altLang="en-US" sz="900" dirty="0">
              <a:latin typeface="Arial" panose="020B0604020202020204" pitchFamily="34" charset="0"/>
              <a:cs typeface="Arial" panose="020B0604020202020204" pitchFamily="34" charset="0"/>
            </a:endParaRPr>
          </a:p>
          <a:p>
            <a:pPr algn="ctr">
              <a:spcBef>
                <a:spcPct val="0"/>
              </a:spcBef>
              <a:buFontTx/>
              <a:buNone/>
            </a:pPr>
            <a:r>
              <a:rPr lang="en-GB" altLang="en-US" sz="2000" dirty="0">
                <a:latin typeface="Arial" panose="020B0604020202020204" pitchFamily="34" charset="0"/>
                <a:cs typeface="Arial" panose="020B0604020202020204" pitchFamily="34" charset="0"/>
              </a:rPr>
              <a:t> They have continued to meet every two years – in </a:t>
            </a:r>
            <a:r>
              <a:rPr lang="en-GB" altLang="en-US" sz="2000" dirty="0">
                <a:solidFill>
                  <a:srgbClr val="FF0000"/>
                </a:solidFill>
                <a:latin typeface="Arial" panose="020B0604020202020204" pitchFamily="34" charset="0"/>
                <a:cs typeface="Arial" panose="020B0604020202020204" pitchFamily="34" charset="0"/>
              </a:rPr>
              <a:t>Neuchâtel</a:t>
            </a:r>
            <a:r>
              <a:rPr lang="en-GB" altLang="en-US" sz="2000" dirty="0">
                <a:latin typeface="Arial" panose="020B0604020202020204" pitchFamily="34" charset="0"/>
                <a:cs typeface="Arial" panose="020B0604020202020204" pitchFamily="34" charset="0"/>
              </a:rPr>
              <a:t>, Switzerland in 2000, USA (</a:t>
            </a:r>
            <a:r>
              <a:rPr lang="en-GB" altLang="en-US" sz="2000" dirty="0">
                <a:solidFill>
                  <a:srgbClr val="FF0000"/>
                </a:solidFill>
                <a:latin typeface="Arial" panose="020B0604020202020204" pitchFamily="34" charset="0"/>
                <a:cs typeface="Arial" panose="020B0604020202020204" pitchFamily="34" charset="0"/>
              </a:rPr>
              <a:t>Indiana/Pennsylvania</a:t>
            </a:r>
            <a:r>
              <a:rPr lang="en-GB" altLang="en-US" sz="2000" dirty="0">
                <a:latin typeface="Arial" panose="020B0604020202020204" pitchFamily="34" charset="0"/>
                <a:cs typeface="Arial" panose="020B0604020202020204" pitchFamily="34" charset="0"/>
              </a:rPr>
              <a:t>) in 2002, </a:t>
            </a:r>
            <a:r>
              <a:rPr lang="en-GB" altLang="en-US" sz="2000" dirty="0">
                <a:solidFill>
                  <a:srgbClr val="FF0000"/>
                </a:solidFill>
                <a:latin typeface="Arial" panose="020B0604020202020204" pitchFamily="34" charset="0"/>
                <a:cs typeface="Arial" panose="020B0604020202020204" pitchFamily="34" charset="0"/>
              </a:rPr>
              <a:t>South Africa </a:t>
            </a:r>
            <a:r>
              <a:rPr lang="en-GB" altLang="en-US" sz="2000" dirty="0">
                <a:latin typeface="Arial" panose="020B0604020202020204" pitchFamily="34" charset="0"/>
                <a:cs typeface="Arial" panose="020B0604020202020204" pitchFamily="34" charset="0"/>
              </a:rPr>
              <a:t>2004 &amp; 2010, </a:t>
            </a:r>
            <a:r>
              <a:rPr lang="en-GB" altLang="en-US" sz="2000" dirty="0">
                <a:solidFill>
                  <a:srgbClr val="FF0000"/>
                </a:solidFill>
                <a:latin typeface="Arial" panose="020B0604020202020204" pitchFamily="34" charset="0"/>
                <a:cs typeface="Arial" panose="020B0604020202020204" pitchFamily="34" charset="0"/>
              </a:rPr>
              <a:t>Newcastle-under-Lyme</a:t>
            </a:r>
            <a:r>
              <a:rPr lang="en-GB" altLang="en-US" sz="2000" dirty="0">
                <a:latin typeface="Arial" panose="020B0604020202020204" pitchFamily="34" charset="0"/>
                <a:cs typeface="Arial" panose="020B0604020202020204" pitchFamily="34" charset="0"/>
              </a:rPr>
              <a:t> (UK) in 2006, </a:t>
            </a:r>
            <a:r>
              <a:rPr lang="en-GB" altLang="en-US" sz="2000" dirty="0">
                <a:solidFill>
                  <a:srgbClr val="FF0000"/>
                </a:solidFill>
                <a:latin typeface="Arial" panose="020B0604020202020204" pitchFamily="34" charset="0"/>
                <a:cs typeface="Arial" panose="020B0604020202020204" pitchFamily="34" charset="0"/>
              </a:rPr>
              <a:t>Neuburg an der Donau</a:t>
            </a:r>
            <a:r>
              <a:rPr lang="en-GB" altLang="en-US" sz="2000" dirty="0">
                <a:latin typeface="Arial" panose="020B0604020202020204" pitchFamily="34" charset="0"/>
                <a:cs typeface="Arial" panose="020B0604020202020204" pitchFamily="34" charset="0"/>
              </a:rPr>
              <a:t>, Germany in 2008, </a:t>
            </a:r>
            <a:r>
              <a:rPr lang="en-GB" altLang="en-US" sz="2000" dirty="0">
                <a:solidFill>
                  <a:srgbClr val="FF0000"/>
                </a:solidFill>
                <a:latin typeface="Arial" panose="020B0604020202020204" pitchFamily="34" charset="0"/>
                <a:cs typeface="Arial" panose="020B0604020202020204" pitchFamily="34" charset="0"/>
              </a:rPr>
              <a:t>Newcastle upon Tyne </a:t>
            </a:r>
            <a:r>
              <a:rPr lang="en-GB" altLang="en-US" sz="2000" dirty="0">
                <a:latin typeface="Arial" panose="020B0604020202020204" pitchFamily="34" charset="0"/>
                <a:cs typeface="Arial" panose="020B0604020202020204" pitchFamily="34" charset="0"/>
              </a:rPr>
              <a:t>(UK) in 2012, </a:t>
            </a:r>
            <a:r>
              <a:rPr lang="en-GB" altLang="en-US" sz="2000" dirty="0">
                <a:solidFill>
                  <a:srgbClr val="FF0000"/>
                </a:solidFill>
                <a:latin typeface="Arial" panose="020B0604020202020204" pitchFamily="34" charset="0"/>
                <a:cs typeface="Arial" panose="020B0604020202020204" pitchFamily="34" charset="0"/>
              </a:rPr>
              <a:t>Nové Hrady </a:t>
            </a:r>
            <a:r>
              <a:rPr lang="en-GB" altLang="en-US" sz="2000" dirty="0">
                <a:latin typeface="Arial" panose="020B0604020202020204" pitchFamily="34" charset="0"/>
                <a:cs typeface="Arial" panose="020B0604020202020204" pitchFamily="34" charset="0"/>
              </a:rPr>
              <a:t>in the Czech Republic in 2014, </a:t>
            </a:r>
            <a:r>
              <a:rPr lang="en-GB" altLang="en-US" sz="2000" dirty="0">
                <a:solidFill>
                  <a:srgbClr val="FF0000"/>
                </a:solidFill>
                <a:latin typeface="Arial" panose="020B0604020202020204" pitchFamily="34" charset="0"/>
                <a:cs typeface="Arial" panose="020B0604020202020204" pitchFamily="34" charset="0"/>
              </a:rPr>
              <a:t>Newcastle Ontario</a:t>
            </a:r>
            <a:r>
              <a:rPr lang="en-GB" altLang="en-US" sz="2000" dirty="0">
                <a:latin typeface="Arial" panose="020B0604020202020204" pitchFamily="34" charset="0"/>
                <a:cs typeface="Arial" panose="020B0604020202020204" pitchFamily="34" charset="0"/>
              </a:rPr>
              <a:t>, Canada in 2016 and </a:t>
            </a:r>
            <a:r>
              <a:rPr lang="en-GB" altLang="en-US" sz="2000" dirty="0">
                <a:solidFill>
                  <a:srgbClr val="FF0000"/>
                </a:solidFill>
                <a:latin typeface="Arial" panose="020B0604020202020204" pitchFamily="34" charset="0"/>
                <a:cs typeface="Arial" panose="020B0604020202020204" pitchFamily="34" charset="0"/>
              </a:rPr>
              <a:t>Shinshiro</a:t>
            </a:r>
            <a:r>
              <a:rPr lang="en-GB" altLang="en-US" sz="2000" dirty="0">
                <a:latin typeface="Arial" panose="020B0604020202020204" pitchFamily="34" charset="0"/>
                <a:cs typeface="Arial" panose="020B0604020202020204" pitchFamily="34" charset="0"/>
              </a:rPr>
              <a:t> City Japan again for our 20th anniversary in 2018. We next met in 2023 in </a:t>
            </a:r>
            <a:r>
              <a:rPr lang="en-GB" altLang="en-US" sz="2000" dirty="0" err="1">
                <a:solidFill>
                  <a:srgbClr val="FF0000"/>
                </a:solidFill>
                <a:latin typeface="Arial" panose="020B0604020202020204" pitchFamily="34" charset="0"/>
                <a:cs typeface="Arial" panose="020B0604020202020204" pitchFamily="34" charset="0"/>
              </a:rPr>
              <a:t>Nové</a:t>
            </a:r>
            <a:r>
              <a:rPr lang="en-GB" altLang="en-US" sz="2000" dirty="0">
                <a:solidFill>
                  <a:srgbClr val="FF0000"/>
                </a:solidFill>
                <a:latin typeface="Arial" panose="020B0604020202020204" pitchFamily="34" charset="0"/>
                <a:cs typeface="Arial" panose="020B0604020202020204" pitchFamily="34" charset="0"/>
              </a:rPr>
              <a:t> Hrady </a:t>
            </a:r>
            <a:r>
              <a:rPr lang="en-GB" altLang="en-US" sz="2000" dirty="0">
                <a:latin typeface="Arial" panose="020B0604020202020204" pitchFamily="34" charset="0"/>
                <a:cs typeface="Arial" panose="020B0604020202020204" pitchFamily="34" charset="0"/>
              </a:rPr>
              <a:t>for the conference that was postponed from 2020 because of                     Covid-19 and most recently in </a:t>
            </a:r>
            <a:r>
              <a:rPr lang="en-GB" altLang="en-US" sz="2000" dirty="0" err="1">
                <a:solidFill>
                  <a:srgbClr val="FF0000"/>
                </a:solidFill>
                <a:latin typeface="Arial" panose="020B0604020202020204" pitchFamily="34" charset="0"/>
                <a:cs typeface="Arial" panose="020B0604020202020204" pitchFamily="34" charset="0"/>
              </a:rPr>
              <a:t>Jaunpils</a:t>
            </a:r>
            <a:r>
              <a:rPr lang="en-GB" altLang="en-US" sz="2000" dirty="0">
                <a:latin typeface="Arial" panose="020B0604020202020204" pitchFamily="34" charset="0"/>
                <a:cs typeface="Arial" panose="020B0604020202020204" pitchFamily="34" charset="0"/>
              </a:rPr>
              <a:t>, Latvia in 2025</a:t>
            </a:r>
          </a:p>
          <a:p>
            <a:pPr algn="ctr">
              <a:spcBef>
                <a:spcPct val="0"/>
              </a:spcBef>
              <a:buFontTx/>
              <a:buNone/>
            </a:pPr>
            <a:endParaRPr lang="en-GB" altLang="en-US" sz="1100" dirty="0">
              <a:latin typeface="Arial" panose="020B0604020202020204" pitchFamily="34" charset="0"/>
              <a:cs typeface="Arial" panose="020B0604020202020204" pitchFamily="34" charset="0"/>
            </a:endParaRPr>
          </a:p>
          <a:p>
            <a:pPr algn="ctr">
              <a:spcBef>
                <a:spcPct val="0"/>
              </a:spcBef>
              <a:buFontTx/>
              <a:buNone/>
            </a:pPr>
            <a:r>
              <a:rPr lang="en-GB" altLang="en-US" sz="2000" dirty="0">
                <a:latin typeface="Arial" panose="020B0604020202020204" pitchFamily="34" charset="0"/>
                <a:cs typeface="Arial" panose="020B0604020202020204" pitchFamily="34" charset="0"/>
              </a:rPr>
              <a:t>The aim of the Newcastles alliance is to foster friendship and collaboration, and to share and enjoy each other’s heritage and culture. Each gathering takes discussion themes to ensure practical, usable outcomes, and also involves our young people</a:t>
            </a:r>
            <a:r>
              <a:rPr lang="en-GB" altLang="en-US" sz="2000" dirty="0"/>
              <a:t>.</a:t>
            </a:r>
          </a:p>
          <a:p>
            <a:pPr algn="ctr">
              <a:spcBef>
                <a:spcPct val="0"/>
              </a:spcBef>
              <a:buFontTx/>
              <a:buNone/>
            </a:pPr>
            <a:endParaRPr lang="en-GB" altLang="en-US" sz="1500" dirty="0"/>
          </a:p>
          <a:p>
            <a:pPr algn="ctr">
              <a:spcBef>
                <a:spcPct val="0"/>
              </a:spcBef>
              <a:buFontTx/>
              <a:buNone/>
            </a:pPr>
            <a:r>
              <a:rPr lang="en-GB" altLang="en-US" sz="2400" dirty="0">
                <a:latin typeface="Arial" panose="020B0604020202020204" pitchFamily="34" charset="0"/>
                <a:cs typeface="Arial" panose="020B0604020202020204" pitchFamily="34" charset="0"/>
              </a:rPr>
              <a:t>The next conference will be in </a:t>
            </a:r>
            <a:r>
              <a:rPr lang="en-GB" altLang="en-US" sz="2400" dirty="0">
                <a:solidFill>
                  <a:srgbClr val="FF0000"/>
                </a:solidFill>
                <a:latin typeface="Arial" panose="020B0604020202020204" pitchFamily="34" charset="0"/>
                <a:cs typeface="Arial" panose="020B0604020202020204" pitchFamily="34" charset="0"/>
              </a:rPr>
              <a:t>Neuburg an der Donau</a:t>
            </a:r>
            <a:r>
              <a:rPr lang="en-GB" altLang="en-US" sz="2400" dirty="0">
                <a:latin typeface="Arial" panose="020B0604020202020204" pitchFamily="34" charset="0"/>
                <a:cs typeface="Arial" panose="020B0604020202020204" pitchFamily="34" charset="0"/>
              </a:rPr>
              <a:t>, Bavaria, Germany in 2027 </a:t>
            </a:r>
          </a:p>
        </p:txBody>
      </p:sp>
      <p:sp>
        <p:nvSpPr>
          <p:cNvPr id="49155" name="TextBox 3">
            <a:extLst>
              <a:ext uri="{FF2B5EF4-FFF2-40B4-BE49-F238E27FC236}">
                <a16:creationId xmlns:a16="http://schemas.microsoft.com/office/drawing/2014/main" id="{8C28A64B-CEF6-4764-B63D-90AEDA4D8CFA}"/>
              </a:ext>
            </a:extLst>
          </p:cNvPr>
          <p:cNvSpPr txBox="1">
            <a:spLocks noChangeArrowheads="1"/>
          </p:cNvSpPr>
          <p:nvPr/>
        </p:nvSpPr>
        <p:spPr bwMode="auto">
          <a:xfrm>
            <a:off x="2357437" y="188640"/>
            <a:ext cx="44291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GB" altLang="en-US" sz="2700" b="1" dirty="0">
                <a:latin typeface="Arial" panose="020B0604020202020204" pitchFamily="34" charset="0"/>
                <a:cs typeface="Arial" panose="020B0604020202020204" pitchFamily="34" charset="0"/>
              </a:rPr>
              <a:t>OUR  CONFERENCES</a:t>
            </a:r>
          </a:p>
        </p:txBody>
      </p:sp>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28C611-2181-68CB-6461-E8739C1FACB7}"/>
              </a:ext>
            </a:extLst>
          </p:cNvPr>
          <p:cNvPicPr>
            <a:picLocks noChangeAspect="1"/>
          </p:cNvPicPr>
          <p:nvPr/>
        </p:nvPicPr>
        <p:blipFill>
          <a:blip r:embed="rId2"/>
          <a:stretch>
            <a:fillRect/>
          </a:stretch>
        </p:blipFill>
        <p:spPr>
          <a:xfrm>
            <a:off x="755576" y="3588445"/>
            <a:ext cx="4562475" cy="3000375"/>
          </a:xfrm>
          <a:prstGeom prst="rect">
            <a:avLst/>
          </a:prstGeom>
        </p:spPr>
      </p:pic>
      <p:pic>
        <p:nvPicPr>
          <p:cNvPr id="3" name="Picture 2">
            <a:extLst>
              <a:ext uri="{FF2B5EF4-FFF2-40B4-BE49-F238E27FC236}">
                <a16:creationId xmlns:a16="http://schemas.microsoft.com/office/drawing/2014/main" id="{82D1DC22-A095-608D-95BD-AEAC37A20A31}"/>
              </a:ext>
            </a:extLst>
          </p:cNvPr>
          <p:cNvPicPr>
            <a:picLocks noChangeAspect="1"/>
          </p:cNvPicPr>
          <p:nvPr/>
        </p:nvPicPr>
        <p:blipFill>
          <a:blip r:embed="rId3"/>
          <a:stretch>
            <a:fillRect/>
          </a:stretch>
        </p:blipFill>
        <p:spPr>
          <a:xfrm>
            <a:off x="2736051" y="269180"/>
            <a:ext cx="5748012" cy="3159819"/>
          </a:xfrm>
          <a:prstGeom prst="rect">
            <a:avLst/>
          </a:prstGeom>
        </p:spPr>
      </p:pic>
      <p:pic>
        <p:nvPicPr>
          <p:cNvPr id="4" name="Picture 3">
            <a:extLst>
              <a:ext uri="{FF2B5EF4-FFF2-40B4-BE49-F238E27FC236}">
                <a16:creationId xmlns:a16="http://schemas.microsoft.com/office/drawing/2014/main" id="{4D73D5EE-4478-5DA0-FE78-6FD2F4B359EA}"/>
              </a:ext>
            </a:extLst>
          </p:cNvPr>
          <p:cNvPicPr>
            <a:picLocks noChangeAspect="1"/>
          </p:cNvPicPr>
          <p:nvPr/>
        </p:nvPicPr>
        <p:blipFill>
          <a:blip r:embed="rId4"/>
          <a:stretch>
            <a:fillRect/>
          </a:stretch>
        </p:blipFill>
        <p:spPr>
          <a:xfrm>
            <a:off x="5564936" y="3526992"/>
            <a:ext cx="3047967" cy="3047967"/>
          </a:xfrm>
          <a:prstGeom prst="rect">
            <a:avLst/>
          </a:prstGeom>
        </p:spPr>
      </p:pic>
      <p:pic>
        <p:nvPicPr>
          <p:cNvPr id="6" name="Picture 5" descr="A logo for a building&#10;&#10;AI-generated content may be incorrect.">
            <a:extLst>
              <a:ext uri="{FF2B5EF4-FFF2-40B4-BE49-F238E27FC236}">
                <a16:creationId xmlns:a16="http://schemas.microsoft.com/office/drawing/2014/main" id="{3D84626E-D091-CAA4-BB2B-0351EA6722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909" y="1851857"/>
            <a:ext cx="1864637" cy="1864637"/>
          </a:xfrm>
          <a:prstGeom prst="rect">
            <a:avLst/>
          </a:prstGeom>
        </p:spPr>
      </p:pic>
      <p:sp>
        <p:nvSpPr>
          <p:cNvPr id="5" name="TextBox 4">
            <a:extLst>
              <a:ext uri="{FF2B5EF4-FFF2-40B4-BE49-F238E27FC236}">
                <a16:creationId xmlns:a16="http://schemas.microsoft.com/office/drawing/2014/main" id="{F304EF0F-B6A6-D72D-8364-580BF9162C3C}"/>
              </a:ext>
            </a:extLst>
          </p:cNvPr>
          <p:cNvSpPr txBox="1"/>
          <p:nvPr/>
        </p:nvSpPr>
        <p:spPr>
          <a:xfrm>
            <a:off x="560045" y="269180"/>
            <a:ext cx="1995731" cy="1569660"/>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Our 2025 Conference in </a:t>
            </a:r>
            <a:r>
              <a:rPr lang="en-GB" b="1" dirty="0" err="1">
                <a:latin typeface="Arial" panose="020B0604020202020204" pitchFamily="34" charset="0"/>
                <a:cs typeface="Arial" panose="020B0604020202020204" pitchFamily="34" charset="0"/>
              </a:rPr>
              <a:t>Jaunpils</a:t>
            </a:r>
            <a:r>
              <a:rPr lang="en-GB" b="1" dirty="0">
                <a:latin typeface="Arial" panose="020B0604020202020204" pitchFamily="34" charset="0"/>
                <a:cs typeface="Arial" panose="020B0604020202020204" pitchFamily="34" charset="0"/>
              </a:rPr>
              <a:t>, Latvia</a:t>
            </a:r>
          </a:p>
        </p:txBody>
      </p:sp>
    </p:spTree>
    <p:extLst>
      <p:ext uri="{BB962C8B-B14F-4D97-AF65-F5344CB8AC3E}">
        <p14:creationId xmlns:p14="http://schemas.microsoft.com/office/powerpoint/2010/main" val="2002832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D673DA-D9D8-F763-969E-18CB04A3BB5C}"/>
              </a:ext>
            </a:extLst>
          </p:cNvPr>
          <p:cNvPicPr>
            <a:picLocks noChangeAspect="1"/>
          </p:cNvPicPr>
          <p:nvPr/>
        </p:nvPicPr>
        <p:blipFill>
          <a:blip r:embed="rId2"/>
          <a:stretch>
            <a:fillRect/>
          </a:stretch>
        </p:blipFill>
        <p:spPr>
          <a:xfrm>
            <a:off x="1490607" y="1554652"/>
            <a:ext cx="5870957" cy="2642845"/>
          </a:xfrm>
          <a:prstGeom prst="rect">
            <a:avLst/>
          </a:prstGeom>
        </p:spPr>
      </p:pic>
      <p:sp>
        <p:nvSpPr>
          <p:cNvPr id="3" name="TextBox 2">
            <a:extLst>
              <a:ext uri="{FF2B5EF4-FFF2-40B4-BE49-F238E27FC236}">
                <a16:creationId xmlns:a16="http://schemas.microsoft.com/office/drawing/2014/main" id="{A8D9DEF7-335A-0FE8-4A15-7234B0784240}"/>
              </a:ext>
            </a:extLst>
          </p:cNvPr>
          <p:cNvSpPr txBox="1"/>
          <p:nvPr/>
        </p:nvSpPr>
        <p:spPr>
          <a:xfrm>
            <a:off x="1028701" y="4468644"/>
            <a:ext cx="7565687" cy="784830"/>
          </a:xfrm>
          <a:prstGeom prst="rect">
            <a:avLst/>
          </a:prstGeom>
          <a:noFill/>
        </p:spPr>
        <p:txBody>
          <a:bodyPr wrap="square" rtlCol="0">
            <a:spAutoFit/>
          </a:bodyPr>
          <a:lstStyle/>
          <a:p>
            <a:r>
              <a:rPr lang="en-GB" sz="4500" dirty="0">
                <a:latin typeface="Arial" panose="020B0604020202020204" pitchFamily="34" charset="0"/>
                <a:cs typeface="Arial" panose="020B0604020202020204" pitchFamily="34" charset="0"/>
              </a:rPr>
              <a:t>SOME OF OUR PROJECTS</a:t>
            </a:r>
          </a:p>
        </p:txBody>
      </p:sp>
    </p:spTree>
    <p:extLst>
      <p:ext uri="{BB962C8B-B14F-4D97-AF65-F5344CB8AC3E}">
        <p14:creationId xmlns:p14="http://schemas.microsoft.com/office/powerpoint/2010/main" val="1530163462"/>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E16AC6-9CF5-1661-785E-941DC691C056}"/>
              </a:ext>
            </a:extLst>
          </p:cNvPr>
          <p:cNvPicPr>
            <a:picLocks noChangeAspect="1"/>
          </p:cNvPicPr>
          <p:nvPr/>
        </p:nvPicPr>
        <p:blipFill>
          <a:blip r:embed="rId2"/>
          <a:stretch>
            <a:fillRect/>
          </a:stretch>
        </p:blipFill>
        <p:spPr>
          <a:xfrm>
            <a:off x="467544" y="-45125"/>
            <a:ext cx="7992888" cy="6718659"/>
          </a:xfrm>
          <a:prstGeom prst="rect">
            <a:avLst/>
          </a:prstGeom>
        </p:spPr>
      </p:pic>
    </p:spTree>
    <p:extLst>
      <p:ext uri="{BB962C8B-B14F-4D97-AF65-F5344CB8AC3E}">
        <p14:creationId xmlns:p14="http://schemas.microsoft.com/office/powerpoint/2010/main" val="2084776231"/>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7121D-3510-49F7-BED2-E7B56FEA865D}"/>
              </a:ext>
            </a:extLst>
          </p:cNvPr>
          <p:cNvSpPr>
            <a:spLocks noGrp="1"/>
          </p:cNvSpPr>
          <p:nvPr>
            <p:ph type="ctrTitle"/>
          </p:nvPr>
        </p:nvSpPr>
        <p:spPr>
          <a:xfrm>
            <a:off x="1979712" y="692696"/>
            <a:ext cx="5487988" cy="863600"/>
          </a:xfrm>
        </p:spPr>
        <p:txBody>
          <a:bodyPr>
            <a:normAutofit/>
          </a:bodyPr>
          <a:lstStyle/>
          <a:p>
            <a:pPr algn="l">
              <a:defRPr/>
            </a:pPr>
            <a:r>
              <a:rPr lang="en-GB" sz="3600" b="1" dirty="0">
                <a:solidFill>
                  <a:schemeClr val="tx1">
                    <a:lumMod val="95000"/>
                    <a:lumOff val="5000"/>
                  </a:schemeClr>
                </a:solidFill>
                <a:latin typeface="Arial" panose="020B0604020202020204" pitchFamily="34" charset="0"/>
                <a:cs typeface="Arial" panose="020B0604020202020204" pitchFamily="34" charset="0"/>
              </a:rPr>
              <a:t>Shinshiro City Passport </a:t>
            </a:r>
          </a:p>
        </p:txBody>
      </p:sp>
      <p:sp>
        <p:nvSpPr>
          <p:cNvPr id="3" name="Subtitle 2">
            <a:extLst>
              <a:ext uri="{FF2B5EF4-FFF2-40B4-BE49-F238E27FC236}">
                <a16:creationId xmlns:a16="http://schemas.microsoft.com/office/drawing/2014/main" id="{B0C8C36F-86C3-4A28-BE45-8B7C5D5F0D74}"/>
              </a:ext>
            </a:extLst>
          </p:cNvPr>
          <p:cNvSpPr>
            <a:spLocks noGrp="1"/>
          </p:cNvSpPr>
          <p:nvPr>
            <p:ph type="subTitle" idx="1"/>
          </p:nvPr>
        </p:nvSpPr>
        <p:spPr>
          <a:xfrm>
            <a:off x="611560" y="1700808"/>
            <a:ext cx="5353050" cy="4192588"/>
          </a:xfrm>
        </p:spPr>
        <p:txBody>
          <a:bodyPr>
            <a:noAutofit/>
          </a:bodyPr>
          <a:lstStyle/>
          <a:p>
            <a:pPr algn="l">
              <a:defRPr/>
            </a:pPr>
            <a:r>
              <a:rPr lang="en-GB" sz="2000" dirty="0" err="1">
                <a:solidFill>
                  <a:schemeClr val="tx1">
                    <a:lumMod val="95000"/>
                    <a:lumOff val="5000"/>
                  </a:schemeClr>
                </a:solidFill>
                <a:latin typeface="Arial" panose="020B0604020202020204" pitchFamily="34" charset="0"/>
                <a:cs typeface="Arial" panose="020B0604020202020204" pitchFamily="34" charset="0"/>
              </a:rPr>
              <a:t>Shinshiro</a:t>
            </a:r>
            <a:r>
              <a:rPr lang="en-GB" sz="2000" dirty="0">
                <a:solidFill>
                  <a:schemeClr val="tx1">
                    <a:lumMod val="95000"/>
                    <a:lumOff val="5000"/>
                  </a:schemeClr>
                </a:solidFill>
                <a:latin typeface="Arial" panose="020B0604020202020204" pitchFamily="34" charset="0"/>
                <a:cs typeface="Arial" panose="020B0604020202020204" pitchFamily="34" charset="0"/>
              </a:rPr>
              <a:t> City, Japan gathered their offers and have a fantastic range including:</a:t>
            </a:r>
            <a:endParaRPr lang="en-GB" sz="2400" dirty="0">
              <a:solidFill>
                <a:schemeClr val="tx1">
                  <a:lumMod val="95000"/>
                  <a:lumOff val="5000"/>
                </a:schemeClr>
              </a:solidFill>
              <a:latin typeface="Arial" panose="020B0604020202020204" pitchFamily="34" charset="0"/>
              <a:cs typeface="Arial" panose="020B0604020202020204" pitchFamily="34" charset="0"/>
            </a:endParaRPr>
          </a:p>
          <a:p>
            <a:pPr marL="457200" indent="-457200" algn="l">
              <a:buFont typeface="Arial" panose="020B0604020202020204" pitchFamily="34" charset="0"/>
              <a:buChar char="•"/>
              <a:defRPr/>
            </a:pPr>
            <a:r>
              <a:rPr lang="en-GB" sz="1800" dirty="0">
                <a:solidFill>
                  <a:schemeClr val="tx1">
                    <a:lumMod val="95000"/>
                    <a:lumOff val="5000"/>
                  </a:schemeClr>
                </a:solidFill>
                <a:latin typeface="Arial" panose="020B0604020202020204" pitchFamily="34" charset="0"/>
                <a:cs typeface="Arial" panose="020B0604020202020204" pitchFamily="34" charset="0"/>
              </a:rPr>
              <a:t>Guided Hiking at Mount </a:t>
            </a:r>
            <a:r>
              <a:rPr lang="en-GB" sz="1800" dirty="0" err="1">
                <a:solidFill>
                  <a:schemeClr val="tx1">
                    <a:lumMod val="95000"/>
                    <a:lumOff val="5000"/>
                  </a:schemeClr>
                </a:solidFill>
                <a:latin typeface="Arial" panose="020B0604020202020204" pitchFamily="34" charset="0"/>
                <a:cs typeface="Arial" panose="020B0604020202020204" pitchFamily="34" charset="0"/>
              </a:rPr>
              <a:t>Horaiji</a:t>
            </a:r>
            <a:r>
              <a:rPr lang="en-GB" sz="1800" dirty="0">
                <a:solidFill>
                  <a:schemeClr val="tx1">
                    <a:lumMod val="95000"/>
                    <a:lumOff val="5000"/>
                  </a:schemeClr>
                </a:solidFill>
                <a:latin typeface="Arial" panose="020B0604020202020204" pitchFamily="34" charset="0"/>
                <a:cs typeface="Arial" panose="020B0604020202020204" pitchFamily="34" charset="0"/>
              </a:rPr>
              <a:t>  </a:t>
            </a:r>
          </a:p>
          <a:p>
            <a:pPr marL="457200" indent="-457200" algn="l">
              <a:buFont typeface="Arial" panose="020B0604020202020204" pitchFamily="34" charset="0"/>
              <a:buChar char="•"/>
              <a:defRPr/>
            </a:pPr>
            <a:r>
              <a:rPr lang="en-GB" sz="1800" dirty="0">
                <a:solidFill>
                  <a:schemeClr val="tx1">
                    <a:lumMod val="95000"/>
                    <a:lumOff val="5000"/>
                  </a:schemeClr>
                </a:solidFill>
                <a:latin typeface="Arial" panose="020B0604020202020204" pitchFamily="34" charset="0"/>
                <a:cs typeface="Arial" panose="020B0604020202020204" pitchFamily="34" charset="0"/>
              </a:rPr>
              <a:t>Guided City tour </a:t>
            </a:r>
          </a:p>
          <a:p>
            <a:pPr marL="457200" indent="-457200" algn="l">
              <a:buFont typeface="Arial" panose="020B0604020202020204" pitchFamily="34" charset="0"/>
              <a:buChar char="•"/>
              <a:defRPr/>
            </a:pPr>
            <a:r>
              <a:rPr lang="en-GB" sz="1800" dirty="0">
                <a:solidFill>
                  <a:schemeClr val="tx1">
                    <a:lumMod val="95000"/>
                    <a:lumOff val="5000"/>
                  </a:schemeClr>
                </a:solidFill>
                <a:latin typeface="Arial" panose="020B0604020202020204" pitchFamily="34" charset="0"/>
                <a:cs typeface="Arial" panose="020B0604020202020204" pitchFamily="34" charset="0"/>
              </a:rPr>
              <a:t>Free entrance for municipal museums</a:t>
            </a:r>
          </a:p>
          <a:p>
            <a:pPr marL="457200" indent="-457200" algn="l">
              <a:buFont typeface="Arial" panose="020B0604020202020204" pitchFamily="34" charset="0"/>
              <a:buChar char="•"/>
              <a:defRPr/>
            </a:pPr>
            <a:r>
              <a:rPr lang="en-GB" sz="1800" dirty="0">
                <a:solidFill>
                  <a:schemeClr val="tx1">
                    <a:lumMod val="95000"/>
                    <a:lumOff val="5000"/>
                  </a:schemeClr>
                </a:solidFill>
                <a:latin typeface="Arial" panose="020B0604020202020204" pitchFamily="34" charset="0"/>
                <a:cs typeface="Arial" panose="020B0604020202020204" pitchFamily="34" charset="0"/>
              </a:rPr>
              <a:t>Zen experience at a temple including:</a:t>
            </a:r>
            <a:br>
              <a:rPr lang="en-GB" sz="1800" dirty="0">
                <a:solidFill>
                  <a:schemeClr val="tx1">
                    <a:lumMod val="95000"/>
                    <a:lumOff val="5000"/>
                  </a:schemeClr>
                </a:solidFill>
                <a:latin typeface="Arial" panose="020B0604020202020204" pitchFamily="34" charset="0"/>
                <a:cs typeface="Arial" panose="020B0604020202020204" pitchFamily="34" charset="0"/>
              </a:rPr>
            </a:br>
            <a:r>
              <a:rPr lang="en-GB" sz="1800" dirty="0">
                <a:solidFill>
                  <a:schemeClr val="tx1">
                    <a:lumMod val="95000"/>
                    <a:lumOff val="5000"/>
                  </a:schemeClr>
                </a:solidFill>
                <a:latin typeface="Arial" panose="020B0604020202020204" pitchFamily="34" charset="0"/>
                <a:cs typeface="Arial" panose="020B0604020202020204" pitchFamily="34" charset="0"/>
              </a:rPr>
              <a:t>- Making Soba noodles</a:t>
            </a:r>
            <a:br>
              <a:rPr lang="en-GB" sz="1800" dirty="0">
                <a:solidFill>
                  <a:schemeClr val="tx1">
                    <a:lumMod val="95000"/>
                    <a:lumOff val="5000"/>
                  </a:schemeClr>
                </a:solidFill>
                <a:latin typeface="Arial" panose="020B0604020202020204" pitchFamily="34" charset="0"/>
                <a:cs typeface="Arial" panose="020B0604020202020204" pitchFamily="34" charset="0"/>
              </a:rPr>
            </a:br>
            <a:r>
              <a:rPr lang="en-GB" sz="1800" dirty="0">
                <a:solidFill>
                  <a:schemeClr val="tx1">
                    <a:lumMod val="95000"/>
                    <a:lumOff val="5000"/>
                  </a:schemeClr>
                </a:solidFill>
                <a:latin typeface="Arial" panose="020B0604020202020204" pitchFamily="34" charset="0"/>
                <a:cs typeface="Arial" panose="020B0604020202020204" pitchFamily="34" charset="0"/>
              </a:rPr>
              <a:t>- Tea ceremony </a:t>
            </a:r>
            <a:br>
              <a:rPr lang="en-GB" sz="1800" dirty="0">
                <a:solidFill>
                  <a:schemeClr val="tx1">
                    <a:lumMod val="95000"/>
                    <a:lumOff val="5000"/>
                  </a:schemeClr>
                </a:solidFill>
                <a:latin typeface="Arial" panose="020B0604020202020204" pitchFamily="34" charset="0"/>
                <a:cs typeface="Arial" panose="020B0604020202020204" pitchFamily="34" charset="0"/>
              </a:rPr>
            </a:br>
            <a:r>
              <a:rPr lang="en-GB" sz="1800" dirty="0">
                <a:solidFill>
                  <a:schemeClr val="tx1">
                    <a:lumMod val="95000"/>
                    <a:lumOff val="5000"/>
                  </a:schemeClr>
                </a:solidFill>
                <a:latin typeface="Arial" panose="020B0604020202020204" pitchFamily="34" charset="0"/>
                <a:cs typeface="Arial" panose="020B0604020202020204" pitchFamily="34" charset="0"/>
              </a:rPr>
              <a:t>- Wearing Samurai Costume</a:t>
            </a:r>
          </a:p>
          <a:p>
            <a:pPr marL="457200" indent="-457200" algn="l">
              <a:buFont typeface="Arial" panose="020B0604020202020204" pitchFamily="34" charset="0"/>
              <a:buChar char="•"/>
              <a:defRPr/>
            </a:pPr>
            <a:r>
              <a:rPr lang="en-GB" sz="1800" dirty="0">
                <a:solidFill>
                  <a:schemeClr val="tx1">
                    <a:lumMod val="95000"/>
                    <a:lumOff val="5000"/>
                  </a:schemeClr>
                </a:solidFill>
                <a:latin typeface="Arial" panose="020B0604020202020204" pitchFamily="34" charset="0"/>
                <a:cs typeface="Arial" panose="020B0604020202020204" pitchFamily="34" charset="0"/>
              </a:rPr>
              <a:t>Meet the Mayor</a:t>
            </a:r>
          </a:p>
          <a:p>
            <a:pPr marL="457200" indent="-457200" algn="l">
              <a:buFont typeface="Arial" panose="020B0604020202020204" pitchFamily="34" charset="0"/>
              <a:buChar char="•"/>
              <a:defRPr/>
            </a:pPr>
            <a:r>
              <a:rPr lang="en-GB" sz="1800" dirty="0">
                <a:solidFill>
                  <a:schemeClr val="tx1">
                    <a:lumMod val="95000"/>
                    <a:lumOff val="5000"/>
                  </a:schemeClr>
                </a:solidFill>
                <a:latin typeface="Arial" panose="020B0604020202020204" pitchFamily="34" charset="0"/>
                <a:cs typeface="Arial" panose="020B0604020202020204" pitchFamily="34" charset="0"/>
              </a:rPr>
              <a:t>Dine/stay with a host family</a:t>
            </a:r>
          </a:p>
          <a:p>
            <a:pPr marL="457200" indent="-457200" algn="l">
              <a:buFont typeface="Arial" panose="020B0604020202020204" pitchFamily="34" charset="0"/>
              <a:buChar char="•"/>
              <a:defRPr/>
            </a:pPr>
            <a:r>
              <a:rPr lang="en-GB" sz="1800" dirty="0">
                <a:solidFill>
                  <a:schemeClr val="tx1">
                    <a:lumMod val="95000"/>
                    <a:lumOff val="5000"/>
                  </a:schemeClr>
                </a:solidFill>
                <a:latin typeface="Arial" panose="020B0604020202020204" pitchFamily="34" charset="0"/>
                <a:cs typeface="Arial" panose="020B0604020202020204" pitchFamily="34" charset="0"/>
              </a:rPr>
              <a:t>Picking up from nearest Bullet train station Toyohashi or nearest airport Chubu Nagoya</a:t>
            </a:r>
          </a:p>
          <a:p>
            <a:pPr marL="457200" indent="-457200" algn="l">
              <a:buFont typeface="Arial" panose="020B0604020202020204" pitchFamily="34" charset="0"/>
              <a:buChar char="•"/>
              <a:defRPr/>
            </a:pPr>
            <a:endParaRPr lang="en-GB" sz="1400" dirty="0"/>
          </a:p>
          <a:p>
            <a:pPr marL="457200" indent="-457200" algn="l">
              <a:buFont typeface="Arial" panose="020B0604020202020204" pitchFamily="34" charset="0"/>
              <a:buChar char="•"/>
              <a:defRPr/>
            </a:pPr>
            <a:endParaRPr lang="en-GB" sz="1400" dirty="0"/>
          </a:p>
          <a:p>
            <a:pPr algn="l">
              <a:defRPr/>
            </a:pPr>
            <a:endParaRPr lang="en-GB" sz="1400" dirty="0"/>
          </a:p>
        </p:txBody>
      </p:sp>
      <p:pic>
        <p:nvPicPr>
          <p:cNvPr id="40964" name="Picture 4">
            <a:extLst>
              <a:ext uri="{FF2B5EF4-FFF2-40B4-BE49-F238E27FC236}">
                <a16:creationId xmlns:a16="http://schemas.microsoft.com/office/drawing/2014/main" id="{1EBFA8E8-1926-4A39-A95F-9119F751DC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1846858"/>
            <a:ext cx="2925763" cy="390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169197"/>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6">
            <a:extLst>
              <a:ext uri="{FF2B5EF4-FFF2-40B4-BE49-F238E27FC236}">
                <a16:creationId xmlns:a16="http://schemas.microsoft.com/office/drawing/2014/main" id="{E56A6D84-C285-4FEC-9A17-3DE6619973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1142" y="1134055"/>
            <a:ext cx="2582071" cy="458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7">
            <a:extLst>
              <a:ext uri="{FF2B5EF4-FFF2-40B4-BE49-F238E27FC236}">
                <a16:creationId xmlns:a16="http://schemas.microsoft.com/office/drawing/2014/main" id="{9C7CAE56-5CD8-496B-B0A1-F25CD9E722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9938" y="908720"/>
            <a:ext cx="3348038"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8">
            <a:extLst>
              <a:ext uri="{FF2B5EF4-FFF2-40B4-BE49-F238E27FC236}">
                <a16:creationId xmlns:a16="http://schemas.microsoft.com/office/drawing/2014/main" id="{86F391E6-7006-44A9-9C65-0B1EF15596F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1380513">
            <a:off x="856169" y="3208654"/>
            <a:ext cx="3235576" cy="293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
            <a:extLst>
              <a:ext uri="{FF2B5EF4-FFF2-40B4-BE49-F238E27FC236}">
                <a16:creationId xmlns:a16="http://schemas.microsoft.com/office/drawing/2014/main" id="{11FF527B-5B19-4688-A8BC-747C7A6C68D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66228" y="5517232"/>
            <a:ext cx="1605487" cy="807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3">
            <a:extLst>
              <a:ext uri="{FF2B5EF4-FFF2-40B4-BE49-F238E27FC236}">
                <a16:creationId xmlns:a16="http://schemas.microsoft.com/office/drawing/2014/main" id="{63BD0895-8151-43D9-BF2B-889F6970F35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66228" y="764704"/>
            <a:ext cx="1515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TextBox 1">
            <a:extLst>
              <a:ext uri="{FF2B5EF4-FFF2-40B4-BE49-F238E27FC236}">
                <a16:creationId xmlns:a16="http://schemas.microsoft.com/office/drawing/2014/main" id="{5500E0DD-CE5A-44E8-A36E-E5514FC464FD}"/>
              </a:ext>
            </a:extLst>
          </p:cNvPr>
          <p:cNvSpPr txBox="1">
            <a:spLocks noChangeArrowheads="1"/>
          </p:cNvSpPr>
          <p:nvPr/>
        </p:nvSpPr>
        <p:spPr bwMode="auto">
          <a:xfrm>
            <a:off x="250824" y="206375"/>
            <a:ext cx="86416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GB" altLang="en-US" sz="2400" b="1" dirty="0">
                <a:latin typeface="Arial" panose="020B0604020202020204" pitchFamily="34" charset="0"/>
                <a:cs typeface="Arial" panose="020B0604020202020204" pitchFamily="34" charset="0"/>
              </a:rPr>
              <a:t>“Two Newcastles” Theatre Project</a:t>
            </a:r>
          </a:p>
        </p:txBody>
      </p:sp>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938865-BD04-6C3B-A0D6-568CC1EE12E7}"/>
              </a:ext>
            </a:extLst>
          </p:cNvPr>
          <p:cNvPicPr>
            <a:picLocks noChangeAspect="1"/>
          </p:cNvPicPr>
          <p:nvPr/>
        </p:nvPicPr>
        <p:blipFill>
          <a:blip r:embed="rId2"/>
          <a:stretch>
            <a:fillRect/>
          </a:stretch>
        </p:blipFill>
        <p:spPr>
          <a:xfrm>
            <a:off x="4075943" y="908720"/>
            <a:ext cx="4077712" cy="4441661"/>
          </a:xfrm>
          <a:prstGeom prst="rect">
            <a:avLst/>
          </a:prstGeom>
        </p:spPr>
      </p:pic>
      <p:pic>
        <p:nvPicPr>
          <p:cNvPr id="6" name="Picture 5">
            <a:extLst>
              <a:ext uri="{FF2B5EF4-FFF2-40B4-BE49-F238E27FC236}">
                <a16:creationId xmlns:a16="http://schemas.microsoft.com/office/drawing/2014/main" id="{0DA53452-1D49-093F-6AED-0EBC9DE7F99B}"/>
              </a:ext>
            </a:extLst>
          </p:cNvPr>
          <p:cNvPicPr>
            <a:picLocks noChangeAspect="1"/>
          </p:cNvPicPr>
          <p:nvPr/>
        </p:nvPicPr>
        <p:blipFill>
          <a:blip r:embed="rId3"/>
          <a:stretch>
            <a:fillRect/>
          </a:stretch>
        </p:blipFill>
        <p:spPr>
          <a:xfrm>
            <a:off x="1187624" y="1039845"/>
            <a:ext cx="2073079" cy="2756319"/>
          </a:xfrm>
          <a:prstGeom prst="rect">
            <a:avLst/>
          </a:prstGeom>
        </p:spPr>
      </p:pic>
      <p:sp>
        <p:nvSpPr>
          <p:cNvPr id="3" name="TextBox 2">
            <a:extLst>
              <a:ext uri="{FF2B5EF4-FFF2-40B4-BE49-F238E27FC236}">
                <a16:creationId xmlns:a16="http://schemas.microsoft.com/office/drawing/2014/main" id="{17884474-948C-C46F-3450-18C26E4F2BE7}"/>
              </a:ext>
            </a:extLst>
          </p:cNvPr>
          <p:cNvSpPr txBox="1"/>
          <p:nvPr/>
        </p:nvSpPr>
        <p:spPr>
          <a:xfrm>
            <a:off x="683568" y="3933056"/>
            <a:ext cx="3256005" cy="1477328"/>
          </a:xfrm>
          <a:prstGeom prst="rect">
            <a:avLst/>
          </a:prstGeom>
          <a:noFill/>
        </p:spPr>
        <p:txBody>
          <a:bodyPr wrap="square" rtlCol="0">
            <a:spAutoFit/>
          </a:bodyPr>
          <a:lstStyle/>
          <a:p>
            <a:pPr algn="ctr"/>
            <a:r>
              <a:rPr lang="en-GB" sz="1800" b="1" dirty="0">
                <a:latin typeface="Arial" panose="020B0604020202020204" pitchFamily="34" charset="0"/>
                <a:cs typeface="Arial" panose="020B0604020202020204" pitchFamily="34" charset="0"/>
              </a:rPr>
              <a:t>17 Artists from                                  14 “Newcastles” were part of </a:t>
            </a:r>
            <a:r>
              <a:rPr lang="en-GB" sz="1800" b="1" dirty="0" err="1">
                <a:solidFill>
                  <a:schemeClr val="tx2">
                    <a:lumMod val="75000"/>
                  </a:schemeClr>
                </a:solidFill>
                <a:latin typeface="Arial" panose="020B0604020202020204" pitchFamily="34" charset="0"/>
                <a:cs typeface="Arial" panose="020B0604020202020204" pitchFamily="34" charset="0"/>
              </a:rPr>
              <a:t>Nové</a:t>
            </a:r>
            <a:r>
              <a:rPr lang="en-GB" sz="1800" b="1" dirty="0">
                <a:solidFill>
                  <a:schemeClr val="tx2">
                    <a:lumMod val="75000"/>
                  </a:schemeClr>
                </a:solidFill>
                <a:latin typeface="Arial" panose="020B0604020202020204" pitchFamily="34" charset="0"/>
                <a:cs typeface="Arial" panose="020B0604020202020204" pitchFamily="34" charset="0"/>
              </a:rPr>
              <a:t> </a:t>
            </a:r>
            <a:r>
              <a:rPr lang="en-GB" sz="1800" b="1" dirty="0" err="1">
                <a:solidFill>
                  <a:schemeClr val="tx2">
                    <a:lumMod val="75000"/>
                  </a:schemeClr>
                </a:solidFill>
                <a:latin typeface="Arial" panose="020B0604020202020204" pitchFamily="34" charset="0"/>
                <a:cs typeface="Arial" panose="020B0604020202020204" pitchFamily="34" charset="0"/>
              </a:rPr>
              <a:t>Zámky’s</a:t>
            </a:r>
            <a:r>
              <a:rPr lang="en-GB" sz="1800" b="1" dirty="0">
                <a:solidFill>
                  <a:schemeClr val="tx2">
                    <a:lumMod val="75000"/>
                  </a:schemeClr>
                </a:solidFill>
                <a:latin typeface="Arial" panose="020B0604020202020204" pitchFamily="34" charset="0"/>
                <a:cs typeface="Arial" panose="020B0604020202020204" pitchFamily="34" charset="0"/>
              </a:rPr>
              <a:t> special year as Slovakia’s City of Culture in a special project</a:t>
            </a:r>
            <a:endParaRPr lang="en-GB"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8494828"/>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E834DB-A6AD-F431-EAA4-EFB592ADA684}"/>
              </a:ext>
            </a:extLst>
          </p:cNvPr>
          <p:cNvPicPr>
            <a:picLocks noChangeAspect="1"/>
          </p:cNvPicPr>
          <p:nvPr/>
        </p:nvPicPr>
        <p:blipFill>
          <a:blip r:embed="rId2"/>
          <a:stretch>
            <a:fillRect/>
          </a:stretch>
        </p:blipFill>
        <p:spPr>
          <a:xfrm>
            <a:off x="360993" y="1913754"/>
            <a:ext cx="8326592" cy="2866768"/>
          </a:xfrm>
          <a:prstGeom prst="rect">
            <a:avLst/>
          </a:prstGeom>
        </p:spPr>
      </p:pic>
    </p:spTree>
    <p:extLst>
      <p:ext uri="{BB962C8B-B14F-4D97-AF65-F5344CB8AC3E}">
        <p14:creationId xmlns:p14="http://schemas.microsoft.com/office/powerpoint/2010/main" val="307015862"/>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DF3FAB-4D88-DD1B-A977-357EF5D97C69}"/>
              </a:ext>
            </a:extLst>
          </p:cNvPr>
          <p:cNvPicPr>
            <a:picLocks noChangeAspect="1"/>
          </p:cNvPicPr>
          <p:nvPr/>
        </p:nvPicPr>
        <p:blipFill>
          <a:blip r:embed="rId2"/>
          <a:stretch>
            <a:fillRect/>
          </a:stretch>
        </p:blipFill>
        <p:spPr>
          <a:xfrm>
            <a:off x="5704616" y="1302094"/>
            <a:ext cx="3128258" cy="4424970"/>
          </a:xfrm>
          <a:prstGeom prst="rect">
            <a:avLst/>
          </a:prstGeom>
        </p:spPr>
      </p:pic>
      <p:pic>
        <p:nvPicPr>
          <p:cNvPr id="4" name="Picture 3">
            <a:extLst>
              <a:ext uri="{FF2B5EF4-FFF2-40B4-BE49-F238E27FC236}">
                <a16:creationId xmlns:a16="http://schemas.microsoft.com/office/drawing/2014/main" id="{D78AE5E9-8761-59DF-E889-CD5B06938F62}"/>
              </a:ext>
            </a:extLst>
          </p:cNvPr>
          <p:cNvPicPr>
            <a:picLocks noChangeAspect="1"/>
          </p:cNvPicPr>
          <p:nvPr/>
        </p:nvPicPr>
        <p:blipFill>
          <a:blip r:embed="rId3"/>
          <a:stretch>
            <a:fillRect/>
          </a:stretch>
        </p:blipFill>
        <p:spPr>
          <a:xfrm>
            <a:off x="270702" y="1105305"/>
            <a:ext cx="2749706" cy="4647389"/>
          </a:xfrm>
          <a:prstGeom prst="rect">
            <a:avLst/>
          </a:prstGeom>
        </p:spPr>
      </p:pic>
      <p:pic>
        <p:nvPicPr>
          <p:cNvPr id="6" name="Picture 5">
            <a:extLst>
              <a:ext uri="{FF2B5EF4-FFF2-40B4-BE49-F238E27FC236}">
                <a16:creationId xmlns:a16="http://schemas.microsoft.com/office/drawing/2014/main" id="{A8D7805E-6774-7B69-8DB3-B00D726D1285}"/>
              </a:ext>
            </a:extLst>
          </p:cNvPr>
          <p:cNvPicPr>
            <a:picLocks noChangeAspect="1"/>
          </p:cNvPicPr>
          <p:nvPr/>
        </p:nvPicPr>
        <p:blipFill>
          <a:blip r:embed="rId4"/>
          <a:stretch>
            <a:fillRect/>
          </a:stretch>
        </p:blipFill>
        <p:spPr>
          <a:xfrm>
            <a:off x="3348682" y="2312584"/>
            <a:ext cx="2187146" cy="3158710"/>
          </a:xfrm>
          <a:prstGeom prst="rect">
            <a:avLst/>
          </a:prstGeom>
        </p:spPr>
      </p:pic>
      <p:sp>
        <p:nvSpPr>
          <p:cNvPr id="5" name="TextBox 4">
            <a:extLst>
              <a:ext uri="{FF2B5EF4-FFF2-40B4-BE49-F238E27FC236}">
                <a16:creationId xmlns:a16="http://schemas.microsoft.com/office/drawing/2014/main" id="{21DC807E-C5C0-7CED-0C9E-8D02B6915AD2}"/>
              </a:ext>
            </a:extLst>
          </p:cNvPr>
          <p:cNvSpPr txBox="1"/>
          <p:nvPr/>
        </p:nvSpPr>
        <p:spPr>
          <a:xfrm>
            <a:off x="2907504" y="1130937"/>
            <a:ext cx="2910017" cy="923330"/>
          </a:xfrm>
          <a:prstGeom prst="rect">
            <a:avLst/>
          </a:prstGeom>
          <a:noFill/>
        </p:spPr>
        <p:txBody>
          <a:bodyPr wrap="square" rtlCol="0">
            <a:spAutoFit/>
          </a:bodyPr>
          <a:lstStyle/>
          <a:p>
            <a:pPr algn="ctr"/>
            <a:r>
              <a:rPr lang="en-GB" sz="2700" dirty="0"/>
              <a:t>Some of our Publications</a:t>
            </a:r>
          </a:p>
        </p:txBody>
      </p:sp>
    </p:spTree>
    <p:extLst>
      <p:ext uri="{BB962C8B-B14F-4D97-AF65-F5344CB8AC3E}">
        <p14:creationId xmlns:p14="http://schemas.microsoft.com/office/powerpoint/2010/main" val="3113674068"/>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77F534F3-A995-43F3-A844-8295DFDE70B1}"/>
              </a:ext>
            </a:extLst>
          </p:cNvPr>
          <p:cNvSpPr>
            <a:spLocks noGrp="1" noChangeArrowheads="1"/>
          </p:cNvSpPr>
          <p:nvPr>
            <p:ph type="title"/>
          </p:nvPr>
        </p:nvSpPr>
        <p:spPr>
          <a:xfrm>
            <a:off x="144462" y="548680"/>
            <a:ext cx="8855075" cy="1143000"/>
          </a:xfrm>
        </p:spPr>
        <p:txBody>
          <a:bodyPr/>
          <a:lstStyle/>
          <a:p>
            <a:pPr eaLnBrk="1" hangingPunct="1">
              <a:lnSpc>
                <a:spcPts val="3200"/>
              </a:lnSpc>
            </a:pPr>
            <a:r>
              <a:rPr lang="en-US" altLang="en-US" sz="3000" b="1" dirty="0">
                <a:latin typeface="Arial" panose="020B0604020202020204" pitchFamily="34" charset="0"/>
              </a:rPr>
              <a:t>SHARING INFORMATION AND BEST PRACTICE IN AREAS OF COMMON INTEREST</a:t>
            </a:r>
            <a:br>
              <a:rPr lang="en-US" altLang="en-US" sz="3000" dirty="0">
                <a:latin typeface="Arial" panose="020B0604020202020204" pitchFamily="34" charset="0"/>
              </a:rPr>
            </a:br>
            <a:r>
              <a:rPr lang="en-US" altLang="en-US" sz="2000" i="1" dirty="0">
                <a:latin typeface="Arial" panose="020B0604020202020204" pitchFamily="34" charset="0"/>
              </a:rPr>
              <a:t>http://newcastlesoftheworld.com/best-practice-information/</a:t>
            </a:r>
            <a:endParaRPr lang="en-GB" altLang="en-US" sz="2000" i="1" dirty="0">
              <a:latin typeface="Arial" panose="020B0604020202020204" pitchFamily="34" charset="0"/>
            </a:endParaRPr>
          </a:p>
        </p:txBody>
      </p:sp>
      <p:sp>
        <p:nvSpPr>
          <p:cNvPr id="61443" name="Rectangle 3">
            <a:extLst>
              <a:ext uri="{FF2B5EF4-FFF2-40B4-BE49-F238E27FC236}">
                <a16:creationId xmlns:a16="http://schemas.microsoft.com/office/drawing/2014/main" id="{25CDEA97-E315-4B39-BCD0-EE98680D8310}"/>
              </a:ext>
            </a:extLst>
          </p:cNvPr>
          <p:cNvSpPr>
            <a:spLocks noGrp="1" noChangeArrowheads="1"/>
          </p:cNvSpPr>
          <p:nvPr>
            <p:ph type="body" idx="1"/>
          </p:nvPr>
        </p:nvSpPr>
        <p:spPr>
          <a:xfrm>
            <a:off x="468311" y="2204864"/>
            <a:ext cx="8207375" cy="4976813"/>
          </a:xfrm>
        </p:spPr>
        <p:txBody>
          <a:bodyPr/>
          <a:lstStyle/>
          <a:p>
            <a:pPr algn="ctr" eaLnBrk="1" hangingPunct="1">
              <a:lnSpc>
                <a:spcPts val="2700"/>
              </a:lnSpc>
              <a:defRPr/>
            </a:pPr>
            <a:r>
              <a:rPr lang="en-US" altLang="en-US" sz="2600" dirty="0">
                <a:latin typeface="Arial" panose="020B0604020202020204" pitchFamily="34" charset="0"/>
              </a:rPr>
              <a:t>Ensuring thriving town and district </a:t>
            </a:r>
            <a:r>
              <a:rPr lang="en-US" altLang="en-US" sz="2600" dirty="0" err="1">
                <a:latin typeface="Arial" panose="020B0604020202020204" pitchFamily="34" charset="0"/>
              </a:rPr>
              <a:t>centres</a:t>
            </a:r>
            <a:endParaRPr lang="en-US" altLang="en-US" sz="2600" dirty="0">
              <a:latin typeface="Arial" panose="020B0604020202020204" pitchFamily="34" charset="0"/>
            </a:endParaRPr>
          </a:p>
          <a:p>
            <a:pPr algn="ctr" eaLnBrk="1" hangingPunct="1">
              <a:lnSpc>
                <a:spcPts val="2700"/>
              </a:lnSpc>
              <a:defRPr/>
            </a:pPr>
            <a:r>
              <a:rPr lang="en-US" altLang="en-US" sz="2600" dirty="0">
                <a:latin typeface="Arial" panose="020B0604020202020204" pitchFamily="34" charset="0"/>
              </a:rPr>
              <a:t>New uses for historic buildings</a:t>
            </a:r>
          </a:p>
          <a:p>
            <a:pPr algn="ctr" eaLnBrk="1" hangingPunct="1">
              <a:lnSpc>
                <a:spcPts val="2700"/>
              </a:lnSpc>
              <a:defRPr/>
            </a:pPr>
            <a:r>
              <a:rPr lang="en-US" altLang="en-US" sz="2600" dirty="0">
                <a:latin typeface="Arial" panose="020B0604020202020204" pitchFamily="34" charset="0"/>
              </a:rPr>
              <a:t>An ageing population- issues and opportunities</a:t>
            </a:r>
          </a:p>
          <a:p>
            <a:pPr algn="ctr" eaLnBrk="1" hangingPunct="1">
              <a:lnSpc>
                <a:spcPts val="2700"/>
              </a:lnSpc>
              <a:defRPr/>
            </a:pPr>
            <a:r>
              <a:rPr lang="en-US" altLang="en-US" sz="2600" dirty="0">
                <a:latin typeface="Arial" panose="020B0604020202020204" pitchFamily="34" charset="0"/>
              </a:rPr>
              <a:t>Environmental sustainability </a:t>
            </a:r>
          </a:p>
          <a:p>
            <a:pPr algn="ctr" eaLnBrk="1" hangingPunct="1">
              <a:lnSpc>
                <a:spcPts val="2700"/>
              </a:lnSpc>
              <a:defRPr/>
            </a:pPr>
            <a:r>
              <a:rPr lang="en-GB" altLang="en-US" sz="2600" dirty="0">
                <a:latin typeface="Arial" panose="020B0604020202020204" pitchFamily="34" charset="0"/>
              </a:rPr>
              <a:t>The “Smart” City</a:t>
            </a:r>
          </a:p>
          <a:p>
            <a:pPr algn="ctr" eaLnBrk="1" hangingPunct="1">
              <a:lnSpc>
                <a:spcPts val="2700"/>
              </a:lnSpc>
              <a:defRPr/>
            </a:pPr>
            <a:r>
              <a:rPr lang="en-US" altLang="en-US" sz="2600" dirty="0" err="1">
                <a:latin typeface="Arial" panose="020B0604020202020204" pitchFamily="34" charset="0"/>
              </a:rPr>
              <a:t>Maximising</a:t>
            </a:r>
            <a:r>
              <a:rPr lang="en-US" altLang="en-US" sz="2600" dirty="0">
                <a:latin typeface="Arial" panose="020B0604020202020204" pitchFamily="34" charset="0"/>
              </a:rPr>
              <a:t> our tourism potential through collaboration</a:t>
            </a:r>
          </a:p>
          <a:p>
            <a:pPr eaLnBrk="1" hangingPunct="1">
              <a:lnSpc>
                <a:spcPts val="800"/>
              </a:lnSpc>
              <a:defRPr/>
            </a:pPr>
            <a:endParaRPr lang="en-US" altLang="en-US" sz="1000" dirty="0">
              <a:latin typeface="Arial" panose="020B0604020202020204" pitchFamily="34" charset="0"/>
            </a:endParaRPr>
          </a:p>
          <a:p>
            <a:pPr marL="0" indent="0">
              <a:lnSpc>
                <a:spcPts val="2200"/>
              </a:lnSpc>
              <a:buFontTx/>
              <a:buNone/>
              <a:defRPr/>
            </a:pPr>
            <a:r>
              <a:rPr lang="en-GB" sz="1100" b="1" i="1" dirty="0"/>
              <a:t> </a:t>
            </a:r>
            <a:endParaRPr lang="en-US" altLang="en-US" sz="2800" dirty="0">
              <a:latin typeface="Arial" panose="020B0604020202020204" pitchFamily="34" charset="0"/>
            </a:endParaRPr>
          </a:p>
          <a:p>
            <a:pPr eaLnBrk="1" hangingPunct="1">
              <a:lnSpc>
                <a:spcPct val="80000"/>
              </a:lnSpc>
              <a:defRPr/>
            </a:pPr>
            <a:endParaRPr lang="en-US" altLang="en-US" sz="2800" dirty="0">
              <a:latin typeface="Arial" panose="020B0604020202020204" pitchFamily="34" charset="0"/>
            </a:endParaRPr>
          </a:p>
          <a:p>
            <a:pPr eaLnBrk="1" hangingPunct="1">
              <a:lnSpc>
                <a:spcPct val="80000"/>
              </a:lnSpc>
              <a:defRPr/>
            </a:pPr>
            <a:endParaRPr lang="en-US" altLang="en-US" sz="2800" dirty="0">
              <a:latin typeface="Arial" panose="020B0604020202020204" pitchFamily="34" charset="0"/>
            </a:endParaRPr>
          </a:p>
          <a:p>
            <a:pPr eaLnBrk="1" hangingPunct="1">
              <a:lnSpc>
                <a:spcPct val="80000"/>
              </a:lnSpc>
              <a:defRPr/>
            </a:pPr>
            <a:endParaRPr lang="en-GB" altLang="en-US" sz="2800" dirty="0">
              <a:latin typeface="Arial" panose="020B0604020202020204" pitchFamily="34" charset="0"/>
            </a:endParaRPr>
          </a:p>
          <a:p>
            <a:pPr eaLnBrk="1" hangingPunct="1">
              <a:lnSpc>
                <a:spcPct val="80000"/>
              </a:lnSpc>
              <a:defRPr/>
            </a:pPr>
            <a:endParaRPr lang="en-GB" altLang="en-US" sz="2400" dirty="0">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a:extLst>
              <a:ext uri="{FF2B5EF4-FFF2-40B4-BE49-F238E27FC236}">
                <a16:creationId xmlns:a16="http://schemas.microsoft.com/office/drawing/2014/main" id="{3DAD03C7-0AAC-4A34-96D2-EA3C972CEB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3938588"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5">
            <a:extLst>
              <a:ext uri="{FF2B5EF4-FFF2-40B4-BE49-F238E27FC236}">
                <a16:creationId xmlns:a16="http://schemas.microsoft.com/office/drawing/2014/main" id="{DBEAA8DF-35EE-4394-AE5F-3BBF912362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350" y="838200"/>
            <a:ext cx="4321175" cy="287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0" name="Picture 14">
            <a:extLst>
              <a:ext uri="{FF2B5EF4-FFF2-40B4-BE49-F238E27FC236}">
                <a16:creationId xmlns:a16="http://schemas.microsoft.com/office/drawing/2014/main" id="{74A2DF76-AAB0-44AF-9446-82C521DDE39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170238"/>
            <a:ext cx="3049588"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1">
            <a:extLst>
              <a:ext uri="{FF2B5EF4-FFF2-40B4-BE49-F238E27FC236}">
                <a16:creationId xmlns:a16="http://schemas.microsoft.com/office/drawing/2014/main" id="{15CA7C7B-C10C-4BE9-B3E3-FA4A0F58BB4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0825" y="5354638"/>
            <a:ext cx="3657600"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2">
            <a:extLst>
              <a:ext uri="{FF2B5EF4-FFF2-40B4-BE49-F238E27FC236}">
                <a16:creationId xmlns:a16="http://schemas.microsoft.com/office/drawing/2014/main" id="{0965C3E3-8FF8-41E2-B2D3-C87DA3595CA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02350" y="4659313"/>
            <a:ext cx="2816225"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3" name="Picture 3">
            <a:extLst>
              <a:ext uri="{FF2B5EF4-FFF2-40B4-BE49-F238E27FC236}">
                <a16:creationId xmlns:a16="http://schemas.microsoft.com/office/drawing/2014/main" id="{20ABCA3C-3754-4029-B5BE-43A59D90025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16463" y="3765550"/>
            <a:ext cx="2192337"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4" name="Picture 9">
            <a:extLst>
              <a:ext uri="{FF2B5EF4-FFF2-40B4-BE49-F238E27FC236}">
                <a16:creationId xmlns:a16="http://schemas.microsoft.com/office/drawing/2014/main" id="{E3F96044-6441-4780-AA9C-7BF92FC7DA5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3765550"/>
            <a:ext cx="112077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5" name="Picture 2">
            <a:extLst>
              <a:ext uri="{FF2B5EF4-FFF2-40B4-BE49-F238E27FC236}">
                <a16:creationId xmlns:a16="http://schemas.microsoft.com/office/drawing/2014/main" id="{861EC5C1-0AED-4703-834A-D3323FB172F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989388" y="5273675"/>
            <a:ext cx="2022475"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6" name="TextBox 1">
            <a:extLst>
              <a:ext uri="{FF2B5EF4-FFF2-40B4-BE49-F238E27FC236}">
                <a16:creationId xmlns:a16="http://schemas.microsoft.com/office/drawing/2014/main" id="{75B2C658-EBFE-4D13-ABAA-582C9F44818A}"/>
              </a:ext>
            </a:extLst>
          </p:cNvPr>
          <p:cNvSpPr txBox="1">
            <a:spLocks noChangeArrowheads="1"/>
          </p:cNvSpPr>
          <p:nvPr/>
        </p:nvSpPr>
        <p:spPr bwMode="auto">
          <a:xfrm>
            <a:off x="4516438" y="180975"/>
            <a:ext cx="3938587"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2200"/>
              </a:lnSpc>
              <a:spcBef>
                <a:spcPct val="0"/>
              </a:spcBef>
              <a:buFontTx/>
              <a:buNone/>
            </a:pPr>
            <a:r>
              <a:rPr lang="en-GB" altLang="en-US" sz="2200">
                <a:latin typeface="Arial" panose="020B0604020202020204" pitchFamily="34" charset="0"/>
                <a:cs typeface="Arial" panose="020B0604020202020204" pitchFamily="34" charset="0"/>
              </a:rPr>
              <a:t>Young people are the Future for our Newcastles</a:t>
            </a:r>
          </a:p>
        </p:txBody>
      </p:sp>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1">
            <a:extLst>
              <a:ext uri="{FF2B5EF4-FFF2-40B4-BE49-F238E27FC236}">
                <a16:creationId xmlns:a16="http://schemas.microsoft.com/office/drawing/2014/main" id="{59E66DCD-4851-4747-995E-7433BEAC8C2C}"/>
              </a:ext>
            </a:extLst>
          </p:cNvPr>
          <p:cNvSpPr txBox="1">
            <a:spLocks noChangeArrowheads="1"/>
          </p:cNvSpPr>
          <p:nvPr/>
        </p:nvSpPr>
        <p:spPr bwMode="auto">
          <a:xfrm>
            <a:off x="791369" y="391115"/>
            <a:ext cx="75612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GB" altLang="en-US" sz="2400" b="1" dirty="0">
                <a:latin typeface="Arial" panose="020B0604020202020204" pitchFamily="34" charset="0"/>
                <a:cs typeface="Arial" panose="020B0604020202020204" pitchFamily="34" charset="0"/>
              </a:rPr>
              <a:t>IN 2017, WE HELD A DEDICATED YOUTH CONFERENCE IN SHINSHIRO, JAPAN</a:t>
            </a:r>
          </a:p>
        </p:txBody>
      </p:sp>
      <p:pic>
        <p:nvPicPr>
          <p:cNvPr id="56323" name="Picture 2" descr="A group of people standing in front of a crowd&#10;&#10;Description automatically generated">
            <a:extLst>
              <a:ext uri="{FF2B5EF4-FFF2-40B4-BE49-F238E27FC236}">
                <a16:creationId xmlns:a16="http://schemas.microsoft.com/office/drawing/2014/main" id="{3A741C0B-B5EF-4A8F-89CF-B3B6341919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780" y="1340768"/>
            <a:ext cx="8532440" cy="4710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4CB5D1-F7F5-59DF-157D-1E0ABBA6694C}"/>
              </a:ext>
            </a:extLst>
          </p:cNvPr>
          <p:cNvPicPr>
            <a:picLocks noChangeAspect="1"/>
          </p:cNvPicPr>
          <p:nvPr/>
        </p:nvPicPr>
        <p:blipFill>
          <a:blip r:embed="rId2"/>
          <a:stretch>
            <a:fillRect/>
          </a:stretch>
        </p:blipFill>
        <p:spPr>
          <a:xfrm>
            <a:off x="153065" y="210366"/>
            <a:ext cx="8434930" cy="6458994"/>
          </a:xfrm>
          <a:prstGeom prst="rect">
            <a:avLst/>
          </a:prstGeom>
        </p:spPr>
      </p:pic>
    </p:spTree>
    <p:extLst>
      <p:ext uri="{BB962C8B-B14F-4D97-AF65-F5344CB8AC3E}">
        <p14:creationId xmlns:p14="http://schemas.microsoft.com/office/powerpoint/2010/main" val="1567129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52789B-121D-85D4-A0F0-6770E81ED18D}"/>
              </a:ext>
            </a:extLst>
          </p:cNvPr>
          <p:cNvPicPr>
            <a:picLocks noChangeAspect="1"/>
          </p:cNvPicPr>
          <p:nvPr/>
        </p:nvPicPr>
        <p:blipFill>
          <a:blip r:embed="rId2"/>
          <a:stretch>
            <a:fillRect/>
          </a:stretch>
        </p:blipFill>
        <p:spPr>
          <a:xfrm>
            <a:off x="736933" y="188640"/>
            <a:ext cx="7880685" cy="3557087"/>
          </a:xfrm>
          <a:prstGeom prst="rect">
            <a:avLst/>
          </a:prstGeom>
        </p:spPr>
      </p:pic>
      <p:pic>
        <p:nvPicPr>
          <p:cNvPr id="4" name="Picture 3">
            <a:extLst>
              <a:ext uri="{FF2B5EF4-FFF2-40B4-BE49-F238E27FC236}">
                <a16:creationId xmlns:a16="http://schemas.microsoft.com/office/drawing/2014/main" id="{C0A84C0D-BD31-B370-9B53-8F8433B70E9F}"/>
              </a:ext>
            </a:extLst>
          </p:cNvPr>
          <p:cNvPicPr>
            <a:picLocks noChangeAspect="1"/>
          </p:cNvPicPr>
          <p:nvPr/>
        </p:nvPicPr>
        <p:blipFill>
          <a:blip r:embed="rId3"/>
          <a:stretch>
            <a:fillRect/>
          </a:stretch>
        </p:blipFill>
        <p:spPr>
          <a:xfrm>
            <a:off x="4677276" y="2542567"/>
            <a:ext cx="2561105" cy="1347176"/>
          </a:xfrm>
          <a:prstGeom prst="rect">
            <a:avLst/>
          </a:prstGeom>
        </p:spPr>
      </p:pic>
      <p:pic>
        <p:nvPicPr>
          <p:cNvPr id="2" name="Picture 1">
            <a:extLst>
              <a:ext uri="{FF2B5EF4-FFF2-40B4-BE49-F238E27FC236}">
                <a16:creationId xmlns:a16="http://schemas.microsoft.com/office/drawing/2014/main" id="{8E936317-6611-A0D2-C72C-4CD57B3C88B5}"/>
              </a:ext>
            </a:extLst>
          </p:cNvPr>
          <p:cNvPicPr>
            <a:picLocks noChangeAspect="1"/>
          </p:cNvPicPr>
          <p:nvPr/>
        </p:nvPicPr>
        <p:blipFill>
          <a:blip r:embed="rId4"/>
          <a:stretch>
            <a:fillRect/>
          </a:stretch>
        </p:blipFill>
        <p:spPr>
          <a:xfrm>
            <a:off x="851703" y="3645024"/>
            <a:ext cx="7651143" cy="2962913"/>
          </a:xfrm>
          <a:prstGeom prst="rect">
            <a:avLst/>
          </a:prstGeom>
        </p:spPr>
      </p:pic>
    </p:spTree>
    <p:extLst>
      <p:ext uri="{BB962C8B-B14F-4D97-AF65-F5344CB8AC3E}">
        <p14:creationId xmlns:p14="http://schemas.microsoft.com/office/powerpoint/2010/main" val="1589491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9E10E7-E1CD-E0E0-2BC4-671FEE0937BA}"/>
              </a:ext>
            </a:extLst>
          </p:cNvPr>
          <p:cNvPicPr>
            <a:picLocks noChangeAspect="1"/>
          </p:cNvPicPr>
          <p:nvPr/>
        </p:nvPicPr>
        <p:blipFill>
          <a:blip r:embed="rId2"/>
          <a:stretch>
            <a:fillRect/>
          </a:stretch>
        </p:blipFill>
        <p:spPr>
          <a:xfrm>
            <a:off x="408445" y="260648"/>
            <a:ext cx="8327109" cy="2879290"/>
          </a:xfrm>
          <a:prstGeom prst="rect">
            <a:avLst/>
          </a:prstGeom>
        </p:spPr>
      </p:pic>
      <p:pic>
        <p:nvPicPr>
          <p:cNvPr id="2" name="Picture 1">
            <a:extLst>
              <a:ext uri="{FF2B5EF4-FFF2-40B4-BE49-F238E27FC236}">
                <a16:creationId xmlns:a16="http://schemas.microsoft.com/office/drawing/2014/main" id="{7CC18E3C-BD6E-4729-AC3F-613DE14CEACA}"/>
              </a:ext>
            </a:extLst>
          </p:cNvPr>
          <p:cNvPicPr>
            <a:picLocks noChangeAspect="1"/>
          </p:cNvPicPr>
          <p:nvPr/>
        </p:nvPicPr>
        <p:blipFill>
          <a:blip r:embed="rId3"/>
          <a:stretch>
            <a:fillRect/>
          </a:stretch>
        </p:blipFill>
        <p:spPr>
          <a:xfrm>
            <a:off x="1923690" y="3284984"/>
            <a:ext cx="5296617" cy="3092336"/>
          </a:xfrm>
          <a:prstGeom prst="rect">
            <a:avLst/>
          </a:prstGeom>
        </p:spPr>
      </p:pic>
    </p:spTree>
    <p:extLst>
      <p:ext uri="{BB962C8B-B14F-4D97-AF65-F5344CB8AC3E}">
        <p14:creationId xmlns:p14="http://schemas.microsoft.com/office/powerpoint/2010/main" val="2261817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AB46F8-F09C-44A1-84DF-52E2E5C39E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0133" y="1988840"/>
            <a:ext cx="6573167" cy="3839111"/>
          </a:xfrm>
          <a:prstGeom prst="rect">
            <a:avLst/>
          </a:prstGeom>
        </p:spPr>
      </p:pic>
      <p:pic>
        <p:nvPicPr>
          <p:cNvPr id="7" name="Picture 6" descr="Logo&#10;&#10;Description automatically generated">
            <a:extLst>
              <a:ext uri="{FF2B5EF4-FFF2-40B4-BE49-F238E27FC236}">
                <a16:creationId xmlns:a16="http://schemas.microsoft.com/office/drawing/2014/main" id="{3A3A07DE-B0F0-4904-9957-3D4110FCD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700" y="2852936"/>
            <a:ext cx="1872208" cy="1872208"/>
          </a:xfrm>
          <a:prstGeom prst="rect">
            <a:avLst/>
          </a:prstGeom>
        </p:spPr>
      </p:pic>
      <p:sp>
        <p:nvSpPr>
          <p:cNvPr id="2" name="TextBox 1">
            <a:extLst>
              <a:ext uri="{FF2B5EF4-FFF2-40B4-BE49-F238E27FC236}">
                <a16:creationId xmlns:a16="http://schemas.microsoft.com/office/drawing/2014/main" id="{2E76A3B8-88E7-40F5-9CEF-8308CF44EB6E}"/>
              </a:ext>
            </a:extLst>
          </p:cNvPr>
          <p:cNvSpPr txBox="1"/>
          <p:nvPr/>
        </p:nvSpPr>
        <p:spPr>
          <a:xfrm>
            <a:off x="827584" y="548680"/>
            <a:ext cx="7848872" cy="1200329"/>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CHRIS BROWNHILL OF NORTHUMBRIA UNIVERSITY – NINE MONTH PLACEMENT WITH A JAPANESE COMPANY IN SHINSHIRO (OSG)</a:t>
            </a:r>
          </a:p>
        </p:txBody>
      </p:sp>
    </p:spTree>
    <p:extLst>
      <p:ext uri="{BB962C8B-B14F-4D97-AF65-F5344CB8AC3E}">
        <p14:creationId xmlns:p14="http://schemas.microsoft.com/office/powerpoint/2010/main" val="3418951479"/>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A15A3610-ED4B-4D55-A813-130DFA72F1DD}"/>
              </a:ext>
            </a:extLst>
          </p:cNvPr>
          <p:cNvSpPr>
            <a:spLocks noGrp="1" noChangeArrowheads="1"/>
          </p:cNvSpPr>
          <p:nvPr>
            <p:ph type="title"/>
          </p:nvPr>
        </p:nvSpPr>
        <p:spPr>
          <a:xfrm>
            <a:off x="726917" y="404664"/>
            <a:ext cx="7772400" cy="1143000"/>
          </a:xfrm>
        </p:spPr>
        <p:txBody>
          <a:bodyPr/>
          <a:lstStyle/>
          <a:p>
            <a:pPr eaLnBrk="1" hangingPunct="1"/>
            <a:r>
              <a:rPr lang="en-US" altLang="en-US" sz="3200" b="1" dirty="0">
                <a:latin typeface="Arial" panose="020B0604020202020204" pitchFamily="34" charset="0"/>
              </a:rPr>
              <a:t>WHAT YOU’LL FIND ON THE WEBSITE</a:t>
            </a:r>
            <a:br>
              <a:rPr lang="en-US" altLang="en-US" sz="4000" dirty="0">
                <a:latin typeface="Arial" panose="020B0604020202020204" pitchFamily="34" charset="0"/>
              </a:rPr>
            </a:br>
            <a:endParaRPr lang="en-GB" altLang="en-US" sz="2400" i="1" dirty="0">
              <a:latin typeface="Arial" panose="020B0604020202020204" pitchFamily="34" charset="0"/>
            </a:endParaRPr>
          </a:p>
        </p:txBody>
      </p:sp>
      <p:sp>
        <p:nvSpPr>
          <p:cNvPr id="60419" name="Rectangle 3">
            <a:extLst>
              <a:ext uri="{FF2B5EF4-FFF2-40B4-BE49-F238E27FC236}">
                <a16:creationId xmlns:a16="http://schemas.microsoft.com/office/drawing/2014/main" id="{9BC26E48-B238-486D-92C3-23C255364332}"/>
              </a:ext>
            </a:extLst>
          </p:cNvPr>
          <p:cNvSpPr>
            <a:spLocks noGrp="1" noChangeArrowheads="1"/>
          </p:cNvSpPr>
          <p:nvPr>
            <p:ph type="body" idx="1"/>
          </p:nvPr>
        </p:nvSpPr>
        <p:spPr>
          <a:xfrm>
            <a:off x="1322192" y="1412776"/>
            <a:ext cx="6113462" cy="3600450"/>
          </a:xfrm>
        </p:spPr>
        <p:txBody>
          <a:bodyPr/>
          <a:lstStyle/>
          <a:p>
            <a:pPr algn="ctr" eaLnBrk="1" hangingPunct="1">
              <a:lnSpc>
                <a:spcPts val="3100"/>
              </a:lnSpc>
            </a:pPr>
            <a:r>
              <a:rPr lang="en-US" altLang="en-US" sz="2400" dirty="0">
                <a:latin typeface="Arial" panose="020B0604020202020204" pitchFamily="34" charset="0"/>
              </a:rPr>
              <a:t>About the </a:t>
            </a:r>
            <a:r>
              <a:rPr lang="en-US" altLang="en-US" sz="2400" dirty="0" err="1">
                <a:latin typeface="Arial" panose="020B0604020202020204" pitchFamily="34" charset="0"/>
              </a:rPr>
              <a:t>Newcastles</a:t>
            </a:r>
            <a:r>
              <a:rPr lang="en-US" altLang="en-US" sz="2400" dirty="0">
                <a:latin typeface="Arial" panose="020B0604020202020204" pitchFamily="34" charset="0"/>
              </a:rPr>
              <a:t> around the world</a:t>
            </a:r>
          </a:p>
          <a:p>
            <a:pPr algn="ctr" eaLnBrk="1" hangingPunct="1">
              <a:lnSpc>
                <a:spcPts val="3100"/>
              </a:lnSpc>
            </a:pPr>
            <a:r>
              <a:rPr lang="en-US" altLang="en-US" sz="2400" dirty="0">
                <a:latin typeface="Arial" panose="020B0604020202020204" pitchFamily="34" charset="0"/>
              </a:rPr>
              <a:t>Newsletters and features</a:t>
            </a:r>
          </a:p>
          <a:p>
            <a:pPr algn="ctr" eaLnBrk="1" hangingPunct="1">
              <a:lnSpc>
                <a:spcPts val="3100"/>
              </a:lnSpc>
            </a:pPr>
            <a:r>
              <a:rPr lang="en-US" altLang="en-US" sz="2400" dirty="0">
                <a:latin typeface="Arial" panose="020B0604020202020204" pitchFamily="34" charset="0"/>
              </a:rPr>
              <a:t>Opportunities and projects</a:t>
            </a:r>
          </a:p>
          <a:p>
            <a:pPr algn="ctr" eaLnBrk="1" hangingPunct="1">
              <a:lnSpc>
                <a:spcPts val="3100"/>
              </a:lnSpc>
            </a:pPr>
            <a:r>
              <a:rPr lang="en-US" altLang="en-US" sz="2400" dirty="0">
                <a:latin typeface="Arial" panose="020B0604020202020204" pitchFamily="34" charset="0"/>
              </a:rPr>
              <a:t>Sharing best practice</a:t>
            </a:r>
          </a:p>
          <a:p>
            <a:pPr algn="ctr" eaLnBrk="1" hangingPunct="1">
              <a:lnSpc>
                <a:spcPts val="3100"/>
              </a:lnSpc>
            </a:pPr>
            <a:r>
              <a:rPr lang="en-US" altLang="en-US" sz="2400" dirty="0">
                <a:latin typeface="Arial" panose="020B0604020202020204" pitchFamily="34" charset="0"/>
              </a:rPr>
              <a:t>Our calendar of major events in the different </a:t>
            </a:r>
            <a:r>
              <a:rPr lang="en-US" altLang="en-US" sz="2400" dirty="0" err="1">
                <a:latin typeface="Arial" panose="020B0604020202020204" pitchFamily="34" charset="0"/>
              </a:rPr>
              <a:t>Newcastles</a:t>
            </a:r>
            <a:endParaRPr lang="en-US" altLang="en-US" sz="2400" dirty="0">
              <a:latin typeface="Arial" panose="020B0604020202020204" pitchFamily="34" charset="0"/>
            </a:endParaRPr>
          </a:p>
          <a:p>
            <a:pPr algn="ctr" eaLnBrk="1" hangingPunct="1">
              <a:lnSpc>
                <a:spcPts val="3100"/>
              </a:lnSpc>
            </a:pPr>
            <a:r>
              <a:rPr lang="en-US" altLang="en-US" sz="2400" dirty="0">
                <a:latin typeface="Arial" panose="020B0604020202020204" pitchFamily="34" charset="0"/>
              </a:rPr>
              <a:t>More about youth and seniors</a:t>
            </a:r>
          </a:p>
          <a:p>
            <a:pPr algn="ctr" eaLnBrk="1" hangingPunct="1">
              <a:lnSpc>
                <a:spcPts val="3100"/>
              </a:lnSpc>
            </a:pPr>
            <a:r>
              <a:rPr lang="en-US" altLang="en-US" sz="2400" dirty="0">
                <a:latin typeface="Arial" panose="020B0604020202020204" pitchFamily="34" charset="0"/>
              </a:rPr>
              <a:t>Business and Tourism</a:t>
            </a:r>
          </a:p>
          <a:p>
            <a:pPr algn="ctr" eaLnBrk="1" hangingPunct="1">
              <a:lnSpc>
                <a:spcPts val="3100"/>
              </a:lnSpc>
            </a:pPr>
            <a:r>
              <a:rPr lang="en-US" altLang="en-US" sz="2400" dirty="0">
                <a:latin typeface="Arial" panose="020B0604020202020204" pitchFamily="34" charset="0"/>
              </a:rPr>
              <a:t>Your contacts in our </a:t>
            </a:r>
            <a:r>
              <a:rPr lang="en-US" altLang="en-US" sz="2400" dirty="0" err="1">
                <a:latin typeface="Arial" panose="020B0604020202020204" pitchFamily="34" charset="0"/>
              </a:rPr>
              <a:t>Newcastles</a:t>
            </a:r>
            <a:endParaRPr lang="en-US" altLang="en-US" sz="2400" dirty="0">
              <a:latin typeface="Arial" panose="020B0604020202020204" pitchFamily="34" charset="0"/>
            </a:endParaRPr>
          </a:p>
          <a:p>
            <a:pPr algn="ctr" eaLnBrk="1" hangingPunct="1">
              <a:lnSpc>
                <a:spcPct val="70000"/>
              </a:lnSpc>
            </a:pPr>
            <a:endParaRPr lang="en-US" altLang="en-US" sz="2400" dirty="0">
              <a:latin typeface="Arial" panose="020B0604020202020204" pitchFamily="34" charset="0"/>
            </a:endParaRPr>
          </a:p>
          <a:p>
            <a:pPr algn="ctr" eaLnBrk="1" hangingPunct="1">
              <a:spcBef>
                <a:spcPct val="0"/>
              </a:spcBef>
              <a:buFontTx/>
              <a:buNone/>
            </a:pPr>
            <a:r>
              <a:rPr lang="en-GB" altLang="en-US" sz="1800" dirty="0">
                <a:latin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http://newcastlesoftheworld.com/</a:t>
            </a:r>
            <a:endParaRPr lang="en-GB" altLang="en-US" sz="1800" dirty="0">
              <a:latin typeface="Tahoma" panose="020B0604030504040204" pitchFamily="34" charset="0"/>
              <a:cs typeface="Tahoma" panose="020B0604030504040204" pitchFamily="34" charset="0"/>
            </a:endParaRPr>
          </a:p>
          <a:p>
            <a:pPr algn="ctr" eaLnBrk="1" hangingPunct="1">
              <a:spcBef>
                <a:spcPct val="0"/>
              </a:spcBef>
              <a:buFontTx/>
              <a:buNone/>
            </a:pPr>
            <a:r>
              <a:rPr lang="en-GB" altLang="en-US" sz="1800" dirty="0">
                <a:latin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www.facebook.com/nclsoftheworld</a:t>
            </a:r>
            <a:endParaRPr lang="en-GB" altLang="en-US" sz="1800" dirty="0">
              <a:latin typeface="Tahoma" panose="020B0604030504040204" pitchFamily="34" charset="0"/>
              <a:cs typeface="Tahoma" panose="020B0604030504040204" pitchFamily="34" charset="0"/>
            </a:endParaRPr>
          </a:p>
          <a:p>
            <a:pPr marL="0" indent="0" eaLnBrk="1" hangingPunct="1">
              <a:lnSpc>
                <a:spcPct val="80000"/>
              </a:lnSpc>
              <a:buNone/>
            </a:pPr>
            <a:endParaRPr lang="en-GB" altLang="en-US" sz="2800" dirty="0">
              <a:latin typeface="Arial" panose="020B0604020202020204" pitchFamily="34" charset="0"/>
            </a:endParaRPr>
          </a:p>
          <a:p>
            <a:pPr eaLnBrk="1" hangingPunct="1">
              <a:lnSpc>
                <a:spcPct val="80000"/>
              </a:lnSpc>
            </a:pPr>
            <a:endParaRPr lang="en-GB" altLang="en-US" sz="2400" dirty="0">
              <a:latin typeface="Arial" panose="020B0604020202020204" pitchFamily="34" charset="0"/>
            </a:endParaRPr>
          </a:p>
        </p:txBody>
      </p:sp>
      <p:sp>
        <p:nvSpPr>
          <p:cNvPr id="60423" name="TextBox 5">
            <a:extLst>
              <a:ext uri="{FF2B5EF4-FFF2-40B4-BE49-F238E27FC236}">
                <a16:creationId xmlns:a16="http://schemas.microsoft.com/office/drawing/2014/main" id="{4545334B-B33E-4E8A-BEAB-52AC96AAD82F}"/>
              </a:ext>
            </a:extLst>
          </p:cNvPr>
          <p:cNvSpPr txBox="1">
            <a:spLocks noChangeArrowheads="1"/>
          </p:cNvSpPr>
          <p:nvPr/>
        </p:nvSpPr>
        <p:spPr bwMode="auto">
          <a:xfrm>
            <a:off x="7419975" y="4445000"/>
            <a:ext cx="1057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GB" altLang="en-US" sz="1800" b="1">
                <a:solidFill>
                  <a:schemeClr val="bg1"/>
                </a:solidFill>
                <a:latin typeface="Arial" panose="020B0604020202020204" pitchFamily="34" charset="0"/>
                <a:cs typeface="Arial" panose="020B0604020202020204" pitchFamily="34" charset="0"/>
              </a:rPr>
              <a:t>Mo</a:t>
            </a:r>
          </a:p>
        </p:txBody>
      </p:sp>
    </p:spTree>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58AEF2-D8A3-9028-C4A6-C1D0164FF44D}"/>
              </a:ext>
            </a:extLst>
          </p:cNvPr>
          <p:cNvPicPr>
            <a:picLocks noChangeAspect="1"/>
          </p:cNvPicPr>
          <p:nvPr/>
        </p:nvPicPr>
        <p:blipFill>
          <a:blip r:embed="rId2"/>
          <a:stretch>
            <a:fillRect/>
          </a:stretch>
        </p:blipFill>
        <p:spPr>
          <a:xfrm rot="21359137">
            <a:off x="534850" y="315036"/>
            <a:ext cx="2925700" cy="2577510"/>
          </a:xfrm>
          <a:prstGeom prst="rect">
            <a:avLst/>
          </a:prstGeom>
        </p:spPr>
      </p:pic>
      <p:pic>
        <p:nvPicPr>
          <p:cNvPr id="4" name="Picture 3">
            <a:extLst>
              <a:ext uri="{FF2B5EF4-FFF2-40B4-BE49-F238E27FC236}">
                <a16:creationId xmlns:a16="http://schemas.microsoft.com/office/drawing/2014/main" id="{75B52DDF-6060-7446-4471-A7CD9028CCEF}"/>
              </a:ext>
            </a:extLst>
          </p:cNvPr>
          <p:cNvPicPr>
            <a:picLocks noChangeAspect="1"/>
          </p:cNvPicPr>
          <p:nvPr/>
        </p:nvPicPr>
        <p:blipFill>
          <a:blip r:embed="rId3"/>
          <a:stretch>
            <a:fillRect/>
          </a:stretch>
        </p:blipFill>
        <p:spPr>
          <a:xfrm>
            <a:off x="3066697" y="332959"/>
            <a:ext cx="3234879" cy="2920861"/>
          </a:xfrm>
          <a:prstGeom prst="rect">
            <a:avLst/>
          </a:prstGeom>
        </p:spPr>
      </p:pic>
      <p:pic>
        <p:nvPicPr>
          <p:cNvPr id="6" name="Picture 5">
            <a:extLst>
              <a:ext uri="{FF2B5EF4-FFF2-40B4-BE49-F238E27FC236}">
                <a16:creationId xmlns:a16="http://schemas.microsoft.com/office/drawing/2014/main" id="{3250D9A0-B997-8A31-92E9-347BD2A654BD}"/>
              </a:ext>
            </a:extLst>
          </p:cNvPr>
          <p:cNvPicPr>
            <a:picLocks noChangeAspect="1"/>
          </p:cNvPicPr>
          <p:nvPr/>
        </p:nvPicPr>
        <p:blipFill>
          <a:blip r:embed="rId4"/>
          <a:stretch>
            <a:fillRect/>
          </a:stretch>
        </p:blipFill>
        <p:spPr>
          <a:xfrm rot="252086">
            <a:off x="6146757" y="308408"/>
            <a:ext cx="2666763" cy="3772156"/>
          </a:xfrm>
          <a:prstGeom prst="rect">
            <a:avLst/>
          </a:prstGeom>
        </p:spPr>
      </p:pic>
      <p:pic>
        <p:nvPicPr>
          <p:cNvPr id="7" name="Picture 6">
            <a:extLst>
              <a:ext uri="{FF2B5EF4-FFF2-40B4-BE49-F238E27FC236}">
                <a16:creationId xmlns:a16="http://schemas.microsoft.com/office/drawing/2014/main" id="{CAC0F1B0-9AEB-69A0-B47D-5539C3397A34}"/>
              </a:ext>
            </a:extLst>
          </p:cNvPr>
          <p:cNvPicPr>
            <a:picLocks noChangeAspect="1"/>
          </p:cNvPicPr>
          <p:nvPr/>
        </p:nvPicPr>
        <p:blipFill>
          <a:blip r:embed="rId5"/>
          <a:stretch>
            <a:fillRect/>
          </a:stretch>
        </p:blipFill>
        <p:spPr>
          <a:xfrm rot="21423022">
            <a:off x="455369" y="2706722"/>
            <a:ext cx="2596333" cy="3665612"/>
          </a:xfrm>
          <a:prstGeom prst="rect">
            <a:avLst/>
          </a:prstGeom>
        </p:spPr>
      </p:pic>
      <p:pic>
        <p:nvPicPr>
          <p:cNvPr id="9" name="Picture 8">
            <a:extLst>
              <a:ext uri="{FF2B5EF4-FFF2-40B4-BE49-F238E27FC236}">
                <a16:creationId xmlns:a16="http://schemas.microsoft.com/office/drawing/2014/main" id="{CB526978-30AD-3CFA-1DF9-7B25D54AC8F7}"/>
              </a:ext>
            </a:extLst>
          </p:cNvPr>
          <p:cNvPicPr>
            <a:picLocks noChangeAspect="1"/>
          </p:cNvPicPr>
          <p:nvPr/>
        </p:nvPicPr>
        <p:blipFill>
          <a:blip r:embed="rId6"/>
          <a:stretch>
            <a:fillRect/>
          </a:stretch>
        </p:blipFill>
        <p:spPr>
          <a:xfrm rot="271914">
            <a:off x="6005256" y="2949591"/>
            <a:ext cx="2818445" cy="3260689"/>
          </a:xfrm>
          <a:prstGeom prst="rect">
            <a:avLst/>
          </a:prstGeom>
        </p:spPr>
      </p:pic>
      <p:pic>
        <p:nvPicPr>
          <p:cNvPr id="10" name="Picture 9">
            <a:extLst>
              <a:ext uri="{FF2B5EF4-FFF2-40B4-BE49-F238E27FC236}">
                <a16:creationId xmlns:a16="http://schemas.microsoft.com/office/drawing/2014/main" id="{9B12FE3C-5A63-F64E-6803-BDA4843DFAEF}"/>
              </a:ext>
            </a:extLst>
          </p:cNvPr>
          <p:cNvPicPr>
            <a:picLocks noChangeAspect="1"/>
          </p:cNvPicPr>
          <p:nvPr/>
        </p:nvPicPr>
        <p:blipFill>
          <a:blip r:embed="rId7"/>
          <a:stretch>
            <a:fillRect/>
          </a:stretch>
        </p:blipFill>
        <p:spPr>
          <a:xfrm>
            <a:off x="2796515" y="2271232"/>
            <a:ext cx="3487214" cy="3523793"/>
          </a:xfrm>
          <a:prstGeom prst="rect">
            <a:avLst/>
          </a:prstGeom>
        </p:spPr>
      </p:pic>
      <p:sp>
        <p:nvSpPr>
          <p:cNvPr id="3" name="TextBox 2"/>
          <p:cNvSpPr txBox="1"/>
          <p:nvPr/>
        </p:nvSpPr>
        <p:spPr>
          <a:xfrm>
            <a:off x="3275614" y="5881371"/>
            <a:ext cx="2376506" cy="646331"/>
          </a:xfrm>
          <a:prstGeom prst="rect">
            <a:avLst/>
          </a:prstGeom>
          <a:noFill/>
        </p:spPr>
        <p:txBody>
          <a:bodyPr wrap="square" rtlCol="0">
            <a:spAutoFit/>
          </a:bodyPr>
          <a:lstStyle/>
          <a:p>
            <a:pPr algn="ctr"/>
            <a:r>
              <a:rPr lang="en-GB" sz="1800" b="1" dirty="0">
                <a:latin typeface="Arial" panose="020B0604020202020204" pitchFamily="34" charset="0"/>
                <a:cs typeface="Arial" panose="020B0604020202020204" pitchFamily="34" charset="0"/>
              </a:rPr>
              <a:t>OUR QUARTERLY NEWSLETTER</a:t>
            </a:r>
          </a:p>
        </p:txBody>
      </p:sp>
    </p:spTree>
    <p:extLst>
      <p:ext uri="{BB962C8B-B14F-4D97-AF65-F5344CB8AC3E}">
        <p14:creationId xmlns:p14="http://schemas.microsoft.com/office/powerpoint/2010/main" val="1478645083"/>
      </p:ext>
    </p:extLst>
  </p:cSld>
  <p:clrMapOvr>
    <a:masterClrMapping/>
  </p:clrMapOvr>
  <mc:AlternateContent xmlns:mc="http://schemas.openxmlformats.org/markup-compatibility/2006" xmlns:p14="http://schemas.microsoft.com/office/powerpoint/2010/main">
    <mc:Choice Requires="p14">
      <p:transition p14:dur="0" advTm="9000"/>
    </mc:Choice>
    <mc:Fallback xmlns="">
      <p:transition advTm="9000"/>
    </mc:Fallback>
  </mc:AlternateContent>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14638</TotalTime>
  <Words>1132</Words>
  <Application>Microsoft Office PowerPoint</Application>
  <PresentationFormat>Affichage à l'écran (4:3)</PresentationFormat>
  <Paragraphs>112</Paragraphs>
  <Slides>33</Slides>
  <Notes>4</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33</vt:i4>
      </vt:variant>
    </vt:vector>
  </HeadingPairs>
  <TitlesOfParts>
    <vt:vector size="42" baseType="lpstr">
      <vt:lpstr>Arial</vt:lpstr>
      <vt:lpstr>Arial</vt:lpstr>
      <vt:lpstr>Calibri</vt:lpstr>
      <vt:lpstr>Calibri Light</vt:lpstr>
      <vt:lpstr>Segoe UI Historic</vt:lpstr>
      <vt:lpstr>Tahoma</vt:lpstr>
      <vt:lpstr>Times New Roman</vt:lpstr>
      <vt:lpstr>Default Design</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OPPORTUNITIES TO LINK UP</vt:lpstr>
      <vt:lpstr>Présentation PowerPoint</vt:lpstr>
      <vt:lpstr>Présentation PowerPoint</vt:lpstr>
      <vt:lpstr>Présentation PowerPoint</vt:lpstr>
      <vt:lpstr>Présentation PowerPoint</vt:lpstr>
      <vt:lpstr>Shinshiro City Passport </vt:lpstr>
      <vt:lpstr>Présentation PowerPoint</vt:lpstr>
      <vt:lpstr>Présentation PowerPoint</vt:lpstr>
      <vt:lpstr>Présentation PowerPoint</vt:lpstr>
      <vt:lpstr>Présentation PowerPoint</vt:lpstr>
      <vt:lpstr>SHARING INFORMATION AND BEST PRACTICE IN AREAS OF COMMON INTEREST http://newcastlesoftheworld.com/best-practice-information/</vt:lpstr>
      <vt:lpstr>Présentation PowerPoint</vt:lpstr>
      <vt:lpstr>Présentation PowerPoint</vt:lpstr>
      <vt:lpstr>Présentation PowerPoint</vt:lpstr>
      <vt:lpstr>Présentation PowerPoint</vt:lpstr>
      <vt:lpstr>Présentation PowerPoint</vt:lpstr>
      <vt:lpstr>Présentation PowerPoint</vt:lpstr>
      <vt:lpstr>WHAT YOU’LL FIND ON THE WEBSITE </vt:lpstr>
      <vt:lpstr>Présentation PowerPoint</vt:lpstr>
    </vt:vector>
  </TitlesOfParts>
  <Company>Shakers and Movers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Faulkner</dc:creator>
  <cp:lastModifiedBy>Vaucher Damien</cp:lastModifiedBy>
  <cp:revision>335</cp:revision>
  <dcterms:created xsi:type="dcterms:W3CDTF">2012-01-14T00:54:02Z</dcterms:created>
  <dcterms:modified xsi:type="dcterms:W3CDTF">2025-09-02T08:02:22Z</dcterms:modified>
</cp:coreProperties>
</file>